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01" r:id="rId3"/>
    <p:sldId id="257" r:id="rId4"/>
    <p:sldId id="320" r:id="rId5"/>
    <p:sldId id="315" r:id="rId6"/>
    <p:sldId id="403" r:id="rId7"/>
    <p:sldId id="400" r:id="rId8"/>
    <p:sldId id="404" r:id="rId9"/>
    <p:sldId id="405" r:id="rId10"/>
    <p:sldId id="406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37E"/>
    <a:srgbClr val="009CD7"/>
    <a:srgbClr val="EDF8F3"/>
    <a:srgbClr val="222223"/>
    <a:srgbClr val="F7F7F7"/>
    <a:srgbClr val="3A77B2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7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45115-2C0C-4A4D-89B1-966AAA80D53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18885-84A2-2146-A6D2-1A7E0BB6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1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89B59-83FF-12FB-21B2-4F98A66C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DE547A-9693-49C9-6D0E-04D645D2C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B9F43-D1EE-9651-78A7-D174D17B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4A85F-74D2-3154-AA23-2FAB2891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BDDC8-9570-185C-92B3-95D8AD89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9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91B63-8021-0081-0DC6-A0D5B0D2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F88268-63FE-6B13-1D81-433447D3C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F8ABB-66FF-5199-5D86-360CA658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1BF5B-9A6A-BEE9-1909-EE30F4DD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EFCBE-F06D-FD64-09E0-A32917C1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0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1EB268-76EE-64F5-216C-87E2D0F67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637FA0-CC1C-3E0E-33F1-639FA0BE8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1B76B2-AA0E-8961-02C1-0E1A5AA1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07957-97DA-AFFE-61DE-50BC0A4D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A2DB6-193D-22D2-6244-7623EFC1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9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15680" y="593280"/>
            <a:ext cx="11360160" cy="13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15680" y="1536480"/>
            <a:ext cx="11360160" cy="422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267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BEA6C82-FA31-4CD5-8361-3FA44D64ACF7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42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A0281-5361-DE78-ED40-7A9AD685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4DCEE-E154-6557-AD5C-3A010153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FE390-22A9-3D39-065F-63F0D7E4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97488-F07B-D87D-CE63-59EB5531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F7E6A-0065-C8A8-9D44-CDA89C60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7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98D4B-A38B-D018-1BF3-ED88E36A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875593-B590-014B-B9E8-379E0BCB2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502A4-7724-F0EF-5358-2DE68A76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196DC-4624-06A7-23F7-5B9B334F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AA95A-361B-4C85-3F4C-4DAC506F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6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E357E-E9DE-7BA1-3947-81745A0F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78BEE-46D7-2845-F8D4-599AC0CD3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EA3D5F-1232-E890-23CA-7DCBC0858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A103F-1FE3-2C88-2DEC-AB7ED7CE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18A65-3621-A7B5-1D5E-FC59619F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CF826-C7E9-6FB4-108C-A8D4776E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8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94D89-EFCD-89D8-2CCE-7BA98AB5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90BBE-40B0-AF36-A941-6F34B8E0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1E9655-A93E-349E-7491-986B6D849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C58794-1B65-C3EF-9D54-4B77124C4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8153FC-DAEE-BADF-E0FD-07149272D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49EE7E-203D-A232-B797-242D6739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0764CA-1513-3ACC-A450-48A39B51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467106-F505-A6C4-96FE-A8817BF1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2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6500B-5C9D-9B0B-06D4-7DDC9C9C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6FACE4-04CC-6F2C-8248-7C99FF6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0B59F4-BF00-9451-6D3F-5838119B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584D99-622E-A130-C4A7-3A8ED8DE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6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744BEB-AE87-B5A7-FF5A-89A5FB9E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7B0ED3-91C5-9F0E-631E-91DC2FD7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593113-D8AA-3639-6EE2-BFD57A75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9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14C1F-DE63-1DAB-81FD-FCC15379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517F8-CC76-7F0F-5BBE-41613A4A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FDBC6-18F8-7D66-92DA-7F6F69689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8E7DF-E4C6-BB53-2EC9-3BBADB3F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D6AB7-AD6A-91C6-5398-CD0C17F2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D568E4-29FE-7EC4-9CB9-A181042D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5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E9A6B-49C3-5A5B-0694-35F2EC32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99CE60-6A48-AA2D-DD6A-2E8A381EA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86429A-1EAC-371B-5E02-64C2F5C3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C95A7C-08CA-6042-5F1F-ED7BAE31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8C7F4-23EF-A977-6B46-49B5A596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B1BB7-A65A-1393-76A8-516A7A26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6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C93EC-3576-4102-0802-B0888890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303C16-F2E5-2C7C-652A-88E101AC7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1DF27-953B-8DB6-A9EA-B22FFE4B8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E2FD-C019-9E49-A48F-CAB89B2BB21C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A38B7-5B1D-FFAA-10EA-CE8D086A9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FEF75-7EC2-6759-27E3-5BADD3491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AED1-625C-F34B-8017-37FF47795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1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FCF1A-71D6-A330-B488-AD6285B9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FF28D5-3CE4-D5FB-0122-5029199E4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4314" y="1250025"/>
            <a:ext cx="9205103" cy="5606400"/>
          </a:xfrm>
          <a:prstGeom prst="rect">
            <a:avLst/>
          </a:prstGeom>
        </p:spPr>
      </p:pic>
      <p:sp>
        <p:nvSpPr>
          <p:cNvPr id="8" name="Google Shape;115;p31">
            <a:extLst>
              <a:ext uri="{FF2B5EF4-FFF2-40B4-BE49-F238E27FC236}">
                <a16:creationId xmlns:a16="http://schemas.microsoft.com/office/drawing/2014/main" id="{C1D35D50-6745-9313-CD12-B85C479BD2A6}"/>
              </a:ext>
            </a:extLst>
          </p:cNvPr>
          <p:cNvSpPr/>
          <p:nvPr/>
        </p:nvSpPr>
        <p:spPr>
          <a:xfrm>
            <a:off x="638154" y="2321767"/>
            <a:ext cx="11553846" cy="2380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6400" b="1" spc="-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Система организации клинических исследований</a:t>
            </a:r>
          </a:p>
          <a:p>
            <a:pPr>
              <a:tabLst>
                <a:tab pos="0" algn="l"/>
              </a:tabLst>
            </a:pPr>
            <a:endParaRPr lang="ru-RU" sz="2667" b="1" spc="-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5C390-FF5D-727E-2B5B-0A706F45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31">
            <a:extLst>
              <a:ext uri="{FF2B5EF4-FFF2-40B4-BE49-F238E27FC236}">
                <a16:creationId xmlns:a16="http://schemas.microsoft.com/office/drawing/2014/main" id="{043A7D2D-B1E2-FE2E-5E4B-0C2DC4E0FE81}"/>
              </a:ext>
            </a:extLst>
          </p:cNvPr>
          <p:cNvSpPr/>
          <p:nvPr/>
        </p:nvSpPr>
        <p:spPr>
          <a:xfrm>
            <a:off x="11580291" y="6411682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10</a:t>
            </a:fld>
            <a:endParaRPr lang="ru-RU" sz="1333" b="1" spc="-1" dirty="0">
              <a:solidFill>
                <a:srgbClr val="36B37E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6D894104-0292-4071-46A2-DECEA7B23036}"/>
              </a:ext>
            </a:extLst>
          </p:cNvPr>
          <p:cNvSpPr txBox="1">
            <a:spLocks/>
          </p:cNvSpPr>
          <p:nvPr/>
        </p:nvSpPr>
        <p:spPr>
          <a:xfrm>
            <a:off x="348294" y="241167"/>
            <a:ext cx="11231997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Наши возможности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7CF772-119D-0CCC-B17C-06650C29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38" y="1813698"/>
            <a:ext cx="5651292" cy="3730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48077-031B-D479-0F88-29F54DE15A70}"/>
              </a:ext>
            </a:extLst>
          </p:cNvPr>
          <p:cNvSpPr txBox="1"/>
          <p:nvPr/>
        </p:nvSpPr>
        <p:spPr>
          <a:xfrm>
            <a:off x="1640471" y="3524785"/>
            <a:ext cx="2068688" cy="308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Быстрое внедрение</a:t>
            </a:r>
            <a:endParaRPr lang="en-US" sz="180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0453B-8FB4-970A-ACF5-6D5DC2FFD5C7}"/>
              </a:ext>
            </a:extLst>
          </p:cNvPr>
          <p:cNvSpPr txBox="1"/>
          <p:nvPr/>
        </p:nvSpPr>
        <p:spPr>
          <a:xfrm>
            <a:off x="1640471" y="4903474"/>
            <a:ext cx="2315480" cy="64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Гибкая настройки под требования Заказчика</a:t>
            </a:r>
            <a:endParaRPr lang="en-US" sz="180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CAA5A-8995-ED0E-28CE-D18FCE07D874}"/>
              </a:ext>
            </a:extLst>
          </p:cNvPr>
          <p:cNvSpPr txBox="1"/>
          <p:nvPr/>
        </p:nvSpPr>
        <p:spPr>
          <a:xfrm>
            <a:off x="8482843" y="4571075"/>
            <a:ext cx="2531339" cy="97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Техническая поддержка и постоянное развитие возможностей системы</a:t>
            </a:r>
            <a:endParaRPr lang="en-US" sz="180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8E6B1-CFC3-39B5-022A-C87899277547}"/>
              </a:ext>
            </a:extLst>
          </p:cNvPr>
          <p:cNvSpPr txBox="1"/>
          <p:nvPr/>
        </p:nvSpPr>
        <p:spPr>
          <a:xfrm>
            <a:off x="8482843" y="1767533"/>
            <a:ext cx="2315480" cy="64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Установка в облаке или в частном контуре</a:t>
            </a:r>
            <a:endParaRPr lang="en-US" sz="180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3AAA5-6E3C-406C-2D50-FF87F8C4A6A7}"/>
              </a:ext>
            </a:extLst>
          </p:cNvPr>
          <p:cNvSpPr txBox="1"/>
          <p:nvPr/>
        </p:nvSpPr>
        <p:spPr>
          <a:xfrm>
            <a:off x="1640470" y="1813698"/>
            <a:ext cx="1879645" cy="640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Ознакомительный </a:t>
            </a:r>
            <a:r>
              <a:rPr lang="ru-RU" sz="1800" dirty="0" err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демо</a:t>
            </a:r>
            <a:r>
              <a:rPr lang="ru-RU" sz="18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-доступ</a:t>
            </a:r>
            <a:endParaRPr lang="en-US" sz="180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CEA9E8-B674-6471-2905-D63CB637C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CE57CA-335B-94AD-5515-1639DDDF5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2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C683ED-A0B2-9DEF-8D2D-FE737C6F3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26A05-141F-97C4-A2CD-EC2AFC0D9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4312" y="1250026"/>
            <a:ext cx="9207688" cy="5607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C8E0B4-A78F-67B9-3FAC-CD6F52CC36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9999" y="3535648"/>
            <a:ext cx="1632000" cy="429477"/>
          </a:xfrm>
          <a:prstGeom prst="rect">
            <a:avLst/>
          </a:prstGeom>
        </p:spPr>
      </p:pic>
      <p:sp>
        <p:nvSpPr>
          <p:cNvPr id="8" name="Google Shape;115;p31">
            <a:extLst>
              <a:ext uri="{FF2B5EF4-FFF2-40B4-BE49-F238E27FC236}">
                <a16:creationId xmlns:a16="http://schemas.microsoft.com/office/drawing/2014/main" id="{C1D35D50-6745-9313-CD12-B85C479BD2A6}"/>
              </a:ext>
            </a:extLst>
          </p:cNvPr>
          <p:cNvSpPr/>
          <p:nvPr/>
        </p:nvSpPr>
        <p:spPr>
          <a:xfrm>
            <a:off x="2" y="2171582"/>
            <a:ext cx="12191999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3200" b="1" spc="-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Спасибо за внимание!</a:t>
            </a:r>
          </a:p>
        </p:txBody>
      </p:sp>
      <p:sp>
        <p:nvSpPr>
          <p:cNvPr id="2" name="Google Shape;116;p31">
            <a:extLst>
              <a:ext uri="{FF2B5EF4-FFF2-40B4-BE49-F238E27FC236}">
                <a16:creationId xmlns:a16="http://schemas.microsoft.com/office/drawing/2014/main" id="{FC4369D5-4706-A94E-F872-CA1B6097ECE8}"/>
              </a:ext>
            </a:extLst>
          </p:cNvPr>
          <p:cNvSpPr/>
          <p:nvPr/>
        </p:nvSpPr>
        <p:spPr>
          <a:xfrm>
            <a:off x="5235961" y="5506549"/>
            <a:ext cx="1720075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tabLst>
                <a:tab pos="0" algn="l"/>
              </a:tabLst>
            </a:pPr>
            <a:endParaRPr lang="ru" sz="1600" b="1" spc="-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>
              <a:tabLst>
                <a:tab pos="0" algn="l"/>
              </a:tabLst>
            </a:pPr>
            <a:endParaRPr lang="ru" sz="1600" b="1" spc="-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4DDB20-6E13-B59A-22FA-C7C7128CF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00" y="3535648"/>
            <a:ext cx="2955787" cy="29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63E85-D2D1-FCEA-D11C-4D515DAC8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>
            <a:extLst>
              <a:ext uri="{FF2B5EF4-FFF2-40B4-BE49-F238E27FC236}">
                <a16:creationId xmlns:a16="http://schemas.microsoft.com/office/drawing/2014/main" id="{22C8C9FC-599A-7754-291E-8114F0A9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4" y="241167"/>
            <a:ext cx="9671101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Индустриальное партнерство</a:t>
            </a:r>
          </a:p>
        </p:txBody>
      </p:sp>
      <p:sp>
        <p:nvSpPr>
          <p:cNvPr id="6" name="Google Shape;116;p31">
            <a:extLst>
              <a:ext uri="{FF2B5EF4-FFF2-40B4-BE49-F238E27FC236}">
                <a16:creationId xmlns:a16="http://schemas.microsoft.com/office/drawing/2014/main" id="{86C4236C-E7FA-6864-18C4-623EE947A1E9}"/>
              </a:ext>
            </a:extLst>
          </p:cNvPr>
          <p:cNvSpPr/>
          <p:nvPr/>
        </p:nvSpPr>
        <p:spPr>
          <a:xfrm>
            <a:off x="11580291" y="6411682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2</a:t>
            </a:fld>
            <a:endParaRPr lang="ru-RU" sz="1333" b="1" spc="-1" dirty="0">
              <a:solidFill>
                <a:srgbClr val="36B37E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AF8D7C-3A31-DE58-029E-2D3A3152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0BE4F8-995D-01D5-A087-95292F8D9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2973" y="3605823"/>
            <a:ext cx="2913975" cy="766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803B29-2273-FE5F-6442-2B3FC60E99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1"/>
          <a:stretch/>
        </p:blipFill>
        <p:spPr>
          <a:xfrm>
            <a:off x="8994542" y="3379295"/>
            <a:ext cx="1260627" cy="1309102"/>
          </a:xfrm>
          <a:prstGeom prst="rect">
            <a:avLst/>
          </a:prstGeom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E5A30A39-DB91-657C-8106-13CC8377E2AB}"/>
              </a:ext>
            </a:extLst>
          </p:cNvPr>
          <p:cNvSpPr txBox="1">
            <a:spLocks/>
          </p:cNvSpPr>
          <p:nvPr/>
        </p:nvSpPr>
        <p:spPr>
          <a:xfrm>
            <a:off x="9113623" y="4689020"/>
            <a:ext cx="1022463" cy="4923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sz="2000" b="1" spc="-1">
                <a:solidFill>
                  <a:srgbClr val="3A77B2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r>
              <a:rPr lang="ru-RU" sz="3199" dirty="0">
                <a:solidFill>
                  <a:srgbClr val="222223"/>
                </a:solidFill>
                <a:ea typeface="PT Sans" panose="020B0503020203020204" pitchFamily="34" charset="-52"/>
                <a:cs typeface="+mn-cs"/>
              </a:rPr>
              <a:t>СОКИ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D47629D-C56E-EDAD-92E6-3C0B06197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9671" r="29219" b="6944"/>
          <a:stretch/>
        </p:blipFill>
        <p:spPr bwMode="auto">
          <a:xfrm>
            <a:off x="5625013" y="3128332"/>
            <a:ext cx="1911586" cy="165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74791371-A93A-B52C-E57F-A722D103C4B6}"/>
              </a:ext>
            </a:extLst>
          </p:cNvPr>
          <p:cNvSpPr txBox="1">
            <a:spLocks/>
          </p:cNvSpPr>
          <p:nvPr/>
        </p:nvSpPr>
        <p:spPr>
          <a:xfrm>
            <a:off x="5390496" y="4955695"/>
            <a:ext cx="24252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ФГБУ «НМХЦ им. Н.И. Пирогова»</a:t>
            </a:r>
            <a:br>
              <a:rPr lang="ru-RU" sz="1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Минздрава России</a:t>
            </a:r>
          </a:p>
        </p:txBody>
      </p:sp>
      <p:sp>
        <p:nvSpPr>
          <p:cNvPr id="18" name="PlaceHolder 1">
            <a:extLst>
              <a:ext uri="{FF2B5EF4-FFF2-40B4-BE49-F238E27FC236}">
                <a16:creationId xmlns:a16="http://schemas.microsoft.com/office/drawing/2014/main" id="{6F73334E-A58D-6B2C-8021-A5A9370386DF}"/>
              </a:ext>
            </a:extLst>
          </p:cNvPr>
          <p:cNvSpPr txBox="1">
            <a:spLocks/>
          </p:cNvSpPr>
          <p:nvPr/>
        </p:nvSpPr>
        <p:spPr>
          <a:xfrm>
            <a:off x="4758447" y="3639536"/>
            <a:ext cx="367799" cy="677108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sz="2000" b="1" spc="-1">
                <a:solidFill>
                  <a:srgbClr val="3A77B2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solidFill>
                  <a:srgbClr val="385D8A"/>
                </a:solidFill>
                <a:ea typeface="PT Sans" panose="020B0503020203020204" pitchFamily="34" charset="-52"/>
                <a:cs typeface="+mn-cs"/>
              </a:rPr>
              <a:t>+</a:t>
            </a:r>
          </a:p>
        </p:txBody>
      </p:sp>
      <p:sp>
        <p:nvSpPr>
          <p:cNvPr id="19" name="PlaceHolder 1">
            <a:extLst>
              <a:ext uri="{FF2B5EF4-FFF2-40B4-BE49-F238E27FC236}">
                <a16:creationId xmlns:a16="http://schemas.microsoft.com/office/drawing/2014/main" id="{894E92D2-BF6C-6BFC-8FF7-267E08AED660}"/>
              </a:ext>
            </a:extLst>
          </p:cNvPr>
          <p:cNvSpPr txBox="1">
            <a:spLocks/>
          </p:cNvSpPr>
          <p:nvPr/>
        </p:nvSpPr>
        <p:spPr>
          <a:xfrm>
            <a:off x="8211797" y="3692957"/>
            <a:ext cx="332763" cy="677108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sz="2000" b="1" spc="-1">
                <a:solidFill>
                  <a:srgbClr val="3A77B2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solidFill>
                  <a:srgbClr val="385D8A"/>
                </a:solidFill>
                <a:ea typeface="PT Sans" panose="020B0503020203020204" pitchFamily="34" charset="-52"/>
                <a:cs typeface="+mn-cs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698D2-9991-C340-BA55-B3A44AAFF3C5}"/>
              </a:ext>
            </a:extLst>
          </p:cNvPr>
          <p:cNvSpPr txBox="1"/>
          <p:nvPr/>
        </p:nvSpPr>
        <p:spPr>
          <a:xfrm>
            <a:off x="670560" y="1253235"/>
            <a:ext cx="10830560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2024 году при поддержке ФГБУ «НМХЦ им. Н.И. Пирогова» Минздрава России организованы работы по созданию отечественного программного продукта, предназначенного для организации проведения клинических исследований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84455D-2CB2-11AC-BC1A-B62103679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8294" y="241167"/>
            <a:ext cx="9671101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Преимущества СОКИ</a:t>
            </a:r>
          </a:p>
        </p:txBody>
      </p:sp>
      <p:sp>
        <p:nvSpPr>
          <p:cNvPr id="6" name="Google Shape;116;p31">
            <a:extLst>
              <a:ext uri="{FF2B5EF4-FFF2-40B4-BE49-F238E27FC236}">
                <a16:creationId xmlns:a16="http://schemas.microsoft.com/office/drawing/2014/main" id="{7E9C5E39-89A4-0387-5F83-0BBE1524CFD7}"/>
              </a:ext>
            </a:extLst>
          </p:cNvPr>
          <p:cNvSpPr/>
          <p:nvPr/>
        </p:nvSpPr>
        <p:spPr>
          <a:xfrm>
            <a:off x="11580291" y="6411682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3</a:t>
            </a:fld>
            <a:endParaRPr lang="ru-RU" sz="1333" b="1" spc="-1" dirty="0">
              <a:solidFill>
                <a:srgbClr val="36B37E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220F1-777F-D192-CBDF-DB2D24A734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1"/>
          <a:stretch/>
        </p:blipFill>
        <p:spPr>
          <a:xfrm>
            <a:off x="1206111" y="2774449"/>
            <a:ext cx="1260627" cy="1309102"/>
          </a:xfrm>
          <a:prstGeom prst="rect">
            <a:avLst/>
          </a:prstGeom>
        </p:spPr>
      </p:pic>
      <p:sp>
        <p:nvSpPr>
          <p:cNvPr id="8" name="PlaceHolder 1">
            <a:extLst>
              <a:ext uri="{FF2B5EF4-FFF2-40B4-BE49-F238E27FC236}">
                <a16:creationId xmlns:a16="http://schemas.microsoft.com/office/drawing/2014/main" id="{476F1D34-5146-0216-C023-5C5200482D7D}"/>
              </a:ext>
            </a:extLst>
          </p:cNvPr>
          <p:cNvSpPr txBox="1">
            <a:spLocks/>
          </p:cNvSpPr>
          <p:nvPr/>
        </p:nvSpPr>
        <p:spPr>
          <a:xfrm>
            <a:off x="1325192" y="4083551"/>
            <a:ext cx="1022463" cy="492314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 sz="2000" b="1" spc="-1">
                <a:solidFill>
                  <a:srgbClr val="3A77B2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r>
              <a:rPr lang="ru-RU" sz="3199" dirty="0">
                <a:solidFill>
                  <a:srgbClr val="222223"/>
                </a:solidFill>
                <a:ea typeface="PT Sans" panose="020B0503020203020204" pitchFamily="34" charset="-52"/>
                <a:cs typeface="+mn-cs"/>
              </a:rPr>
              <a:t>СОКИ</a:t>
            </a: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388BE9D5-5606-8C1A-1BB4-ADB85B48D4D6}"/>
              </a:ext>
            </a:extLst>
          </p:cNvPr>
          <p:cNvSpPr/>
          <p:nvPr/>
        </p:nvSpPr>
        <p:spPr>
          <a:xfrm>
            <a:off x="-1933846" y="662729"/>
            <a:ext cx="5943914" cy="5943914"/>
          </a:xfrm>
          <a:prstGeom prst="blockArc">
            <a:avLst>
              <a:gd name="adj1" fmla="val 19239679"/>
              <a:gd name="adj2" fmla="val 2432774"/>
              <a:gd name="adj3" fmla="val 0"/>
            </a:avLst>
          </a:prstGeom>
          <a:solidFill>
            <a:schemeClr val="bg1"/>
          </a:solidFill>
          <a:ln w="19050">
            <a:solidFill>
              <a:srgbClr val="36B37E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F5822A8-FE87-CA84-F171-5629E0069CC2}"/>
              </a:ext>
            </a:extLst>
          </p:cNvPr>
          <p:cNvSpPr/>
          <p:nvPr/>
        </p:nvSpPr>
        <p:spPr>
          <a:xfrm>
            <a:off x="3324554" y="2403077"/>
            <a:ext cx="1103630" cy="11036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6B37E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21DF6F1-E6C9-D7BF-AC83-F20185717020}"/>
              </a:ext>
            </a:extLst>
          </p:cNvPr>
          <p:cNvSpPr/>
          <p:nvPr/>
        </p:nvSpPr>
        <p:spPr>
          <a:xfrm>
            <a:off x="3324554" y="3747806"/>
            <a:ext cx="1103630" cy="11036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6B37E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D7FA136-D522-4C5B-1691-1EB88D429E0F}"/>
              </a:ext>
            </a:extLst>
          </p:cNvPr>
          <p:cNvSpPr/>
          <p:nvPr/>
        </p:nvSpPr>
        <p:spPr>
          <a:xfrm>
            <a:off x="2772739" y="4972854"/>
            <a:ext cx="1103630" cy="11036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6B37E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BED4FBA-5EA8-BC67-B185-8C686A840911}"/>
              </a:ext>
            </a:extLst>
          </p:cNvPr>
          <p:cNvSpPr/>
          <p:nvPr/>
        </p:nvSpPr>
        <p:spPr>
          <a:xfrm>
            <a:off x="2772739" y="1178029"/>
            <a:ext cx="1103630" cy="11036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6B37E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E6C0B0C-ECEB-83C0-0BA7-076AF0A40AB8}"/>
              </a:ext>
            </a:extLst>
          </p:cNvPr>
          <p:cNvSpPr/>
          <p:nvPr/>
        </p:nvSpPr>
        <p:spPr>
          <a:xfrm>
            <a:off x="4676797" y="2614745"/>
            <a:ext cx="6903494" cy="677108"/>
          </a:xfrm>
          <a:custGeom>
            <a:avLst/>
            <a:gdLst>
              <a:gd name="connsiteX0" fmla="*/ 0 w 8659997"/>
              <a:gd name="connsiteY0" fmla="*/ 0 h 882904"/>
              <a:gd name="connsiteX1" fmla="*/ 8659997 w 8659997"/>
              <a:gd name="connsiteY1" fmla="*/ 0 h 882904"/>
              <a:gd name="connsiteX2" fmla="*/ 8659997 w 8659997"/>
              <a:gd name="connsiteY2" fmla="*/ 882904 h 882904"/>
              <a:gd name="connsiteX3" fmla="*/ 0 w 8659997"/>
              <a:gd name="connsiteY3" fmla="*/ 882904 h 882904"/>
              <a:gd name="connsiteX4" fmla="*/ 0 w 8659997"/>
              <a:gd name="connsiteY4" fmla="*/ 0 h 88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9997" h="882904">
                <a:moveTo>
                  <a:pt x="0" y="0"/>
                </a:moveTo>
                <a:lnTo>
                  <a:pt x="8659997" y="0"/>
                </a:lnTo>
                <a:lnTo>
                  <a:pt x="8659997" y="882904"/>
                </a:lnTo>
                <a:lnTo>
                  <a:pt x="0" y="8829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rgbClr val="009CD7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Повышение эффективности проведения клинического исследования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0" kern="1200" dirty="0">
                <a:solidFill>
                  <a:srgbClr val="222223"/>
                </a:solidFill>
                <a:latin typeface="PT Sans" panose="020B0503020203020204" pitchFamily="34" charset="-52"/>
              </a:rPr>
              <a:t>Прозрачность процессов, автоматизация рутинных задач, внедрение инструментов мониторинга и анализа хода исследования</a:t>
            </a:r>
            <a:endParaRPr lang="ru-RU" sz="1400" b="0" kern="12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817FA943-EC27-3742-7156-4D8227F97B89}"/>
              </a:ext>
            </a:extLst>
          </p:cNvPr>
          <p:cNvSpPr/>
          <p:nvPr/>
        </p:nvSpPr>
        <p:spPr>
          <a:xfrm>
            <a:off x="4133916" y="5186115"/>
            <a:ext cx="7440506" cy="677108"/>
          </a:xfrm>
          <a:custGeom>
            <a:avLst/>
            <a:gdLst>
              <a:gd name="connsiteX0" fmla="*/ 0 w 8659997"/>
              <a:gd name="connsiteY0" fmla="*/ 0 h 882904"/>
              <a:gd name="connsiteX1" fmla="*/ 8659997 w 8659997"/>
              <a:gd name="connsiteY1" fmla="*/ 0 h 882904"/>
              <a:gd name="connsiteX2" fmla="*/ 8659997 w 8659997"/>
              <a:gd name="connsiteY2" fmla="*/ 882904 h 882904"/>
              <a:gd name="connsiteX3" fmla="*/ 0 w 8659997"/>
              <a:gd name="connsiteY3" fmla="*/ 882904 h 882904"/>
              <a:gd name="connsiteX4" fmla="*/ 0 w 8659997"/>
              <a:gd name="connsiteY4" fmla="*/ 0 h 88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9997" h="882904">
                <a:moveTo>
                  <a:pt x="0" y="0"/>
                </a:moveTo>
                <a:lnTo>
                  <a:pt x="8659997" y="0"/>
                </a:lnTo>
                <a:lnTo>
                  <a:pt x="8659997" y="882904"/>
                </a:lnTo>
                <a:lnTo>
                  <a:pt x="0" y="8829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rgbClr val="009CD7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Полностью отечественная разработка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kern="1200" dirty="0">
                <a:solidFill>
                  <a:srgbClr val="222223"/>
                </a:solidFill>
                <a:latin typeface="PT Sans" panose="020B0503020203020204" pitchFamily="34" charset="-52"/>
              </a:rPr>
              <a:t>Платформа разрабатывается государственным учреждением, что обеспечивает устойчивое развитие системы и ее поддержку</a:t>
            </a:r>
            <a:endParaRPr lang="ru-RU" sz="1400" kern="12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67A6B3-25F9-6235-A06E-BBACED64E3CC}"/>
              </a:ext>
            </a:extLst>
          </p:cNvPr>
          <p:cNvSpPr txBox="1"/>
          <p:nvPr/>
        </p:nvSpPr>
        <p:spPr>
          <a:xfrm>
            <a:off x="4676797" y="3900954"/>
            <a:ext cx="6903494" cy="7314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0" algn="l" defTabSz="914400" rtl="0" eaLnBrk="1" latinLnBrk="0" hangingPunct="1">
              <a:lnSpc>
                <a:spcPct val="110000"/>
              </a:lnSpc>
            </a:pPr>
            <a:r>
              <a:rPr lang="ru-RU" sz="1600" b="1" kern="1200" dirty="0">
                <a:solidFill>
                  <a:srgbClr val="009CD7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Поддержка многоцентровых исследований</a:t>
            </a:r>
          </a:p>
          <a:p>
            <a:pPr lvl="0">
              <a:lnSpc>
                <a:spcPct val="110000"/>
              </a:lnSpc>
            </a:pPr>
            <a:r>
              <a:rPr lang="ru-RU" sz="14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Предоставление общего доступа к необходимых для проведения исследований данным и наличие инструментов коммуникации</a:t>
            </a:r>
            <a:endParaRPr lang="ru-RU" sz="1400" kern="12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256C38-1181-57D0-A2EF-A3DF7E0C5864}"/>
              </a:ext>
            </a:extLst>
          </p:cNvPr>
          <p:cNvSpPr txBox="1"/>
          <p:nvPr/>
        </p:nvSpPr>
        <p:spPr>
          <a:xfrm>
            <a:off x="4139785" y="1195755"/>
            <a:ext cx="7440506" cy="9684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kern="1200" dirty="0">
                <a:solidFill>
                  <a:srgbClr val="009CD7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Универсальная платформа для проведения клинических исследований</a:t>
            </a: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222223"/>
                </a:solidFill>
                <a:latin typeface="PT Sans" panose="020B0503020203020204" pitchFamily="34" charset="-52"/>
              </a:rPr>
              <a:t>Проведение клинических исследований лекарственных препаратов, медицинских изделия и методов лечения, как спонсируемых, так и проводимых инициативно исследовательскими центрами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325ABA-207E-A8CA-601D-CBD9BAA8B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750CF3-CF7C-470E-52F9-9A6855106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C5A9BC4-A44E-380E-EBA7-7AD69D4EFBA2}"/>
              </a:ext>
            </a:extLst>
          </p:cNvPr>
          <p:cNvSpPr/>
          <p:nvPr/>
        </p:nvSpPr>
        <p:spPr>
          <a:xfrm>
            <a:off x="348294" y="1069734"/>
            <a:ext cx="11495413" cy="942679"/>
          </a:xfrm>
          <a:prstGeom prst="roundRect">
            <a:avLst>
              <a:gd name="adj" fmla="val 23590"/>
            </a:avLst>
          </a:prstGeom>
          <a:gradFill>
            <a:gsLst>
              <a:gs pos="0">
                <a:srgbClr val="36B37E"/>
              </a:gs>
              <a:gs pos="100000">
                <a:srgbClr val="009CD7"/>
              </a:gs>
            </a:gsLst>
            <a:lin ang="3638535" scaled="1"/>
          </a:gra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2000" tIns="192000" rIns="192000" bIns="192000" rtlCol="0" anchor="t" anchorCtr="0">
            <a:noAutofit/>
          </a:bodyPr>
          <a:lstStyle/>
          <a:p>
            <a:endParaRPr lang="ru-RU" sz="1867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Google Shape;116;p31">
            <a:extLst>
              <a:ext uri="{FF2B5EF4-FFF2-40B4-BE49-F238E27FC236}">
                <a16:creationId xmlns:a16="http://schemas.microsoft.com/office/drawing/2014/main" id="{7E9C5E39-89A4-0387-5F83-0BBE1524CFD7}"/>
              </a:ext>
            </a:extLst>
          </p:cNvPr>
          <p:cNvSpPr/>
          <p:nvPr/>
        </p:nvSpPr>
        <p:spPr>
          <a:xfrm>
            <a:off x="11580291" y="6408837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4</a:t>
            </a:fld>
            <a:endParaRPr lang="ru-RU" sz="1333" b="1" spc="-1" dirty="0">
              <a:solidFill>
                <a:srgbClr val="36B37E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C891B2B-40BD-65B9-FB8F-91A5F3B5A6F7}"/>
              </a:ext>
            </a:extLst>
          </p:cNvPr>
          <p:cNvSpPr/>
          <p:nvPr/>
        </p:nvSpPr>
        <p:spPr>
          <a:xfrm>
            <a:off x="348293" y="2432017"/>
            <a:ext cx="3606672" cy="1851948"/>
          </a:xfrm>
          <a:prstGeom prst="roundRect">
            <a:avLst>
              <a:gd name="adj" fmla="val 14810"/>
            </a:avLst>
          </a:prstGeom>
          <a:solidFill>
            <a:schemeClr val="bg1"/>
          </a:solidFill>
          <a:ln w="19050">
            <a:solidFill>
              <a:srgbClr val="009CD7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2000" tIns="192000" rIns="192000" bIns="192000" rtlCol="0" anchor="t" anchorCtr="0">
            <a:noAutofit/>
          </a:bodyPr>
          <a:lstStyle/>
          <a:p>
            <a:endParaRPr lang="ru-RU" sz="1867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B64177-B616-C086-5938-B20259DDBFF4}"/>
              </a:ext>
            </a:extLst>
          </p:cNvPr>
          <p:cNvSpPr txBox="1"/>
          <p:nvPr/>
        </p:nvSpPr>
        <p:spPr>
          <a:xfrm>
            <a:off x="499513" y="3423394"/>
            <a:ext cx="327219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Ввод информации об исследовании и составление плана проведения исследования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C120298-1D5F-B169-33B6-D8468560D666}"/>
              </a:ext>
            </a:extLst>
          </p:cNvPr>
          <p:cNvSpPr/>
          <p:nvPr/>
        </p:nvSpPr>
        <p:spPr>
          <a:xfrm>
            <a:off x="4279115" y="2428202"/>
            <a:ext cx="3606672" cy="1851948"/>
          </a:xfrm>
          <a:prstGeom prst="roundRect">
            <a:avLst>
              <a:gd name="adj" fmla="val 14261"/>
            </a:avLst>
          </a:prstGeom>
          <a:solidFill>
            <a:schemeClr val="bg1"/>
          </a:solidFill>
          <a:ln w="19050">
            <a:solidFill>
              <a:srgbClr val="009CD7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2000" tIns="192000" rIns="192000" bIns="192000" rtlCol="0" anchor="t" anchorCtr="0">
            <a:noAutofit/>
          </a:bodyPr>
          <a:lstStyle/>
          <a:p>
            <a:endParaRPr lang="ru-RU" sz="1867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8D8B892-DEF1-3AF1-0111-F6EA86061E8B}"/>
              </a:ext>
            </a:extLst>
          </p:cNvPr>
          <p:cNvSpPr/>
          <p:nvPr/>
        </p:nvSpPr>
        <p:spPr>
          <a:xfrm>
            <a:off x="8216059" y="2428202"/>
            <a:ext cx="3606672" cy="1851948"/>
          </a:xfrm>
          <a:prstGeom prst="roundRect">
            <a:avLst>
              <a:gd name="adj" fmla="val 14810"/>
            </a:avLst>
          </a:prstGeom>
          <a:solidFill>
            <a:schemeClr val="bg1"/>
          </a:solidFill>
          <a:ln w="19050">
            <a:solidFill>
              <a:srgbClr val="009CD7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2000" tIns="192000" rIns="192000" bIns="192000" rtlCol="0" anchor="t" anchorCtr="0">
            <a:noAutofit/>
          </a:bodyPr>
          <a:lstStyle/>
          <a:p>
            <a:endParaRPr lang="ru-RU" sz="1867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DA0B01-9315-D7BE-CFBD-F906DDB8ED09}"/>
              </a:ext>
            </a:extLst>
          </p:cNvPr>
          <p:cNvSpPr txBox="1"/>
          <p:nvPr/>
        </p:nvSpPr>
        <p:spPr>
          <a:xfrm>
            <a:off x="4441681" y="3427992"/>
            <a:ext cx="3283825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spc="-1" dirty="0">
                <a:solidFill>
                  <a:srgbClr val="222223"/>
                </a:solidFill>
                <a:latin typeface="PT Sans" panose="020B0503020203020204" pitchFamily="34" charset="0"/>
                <a:ea typeface="PT Sans" panose="020B0503020203020204" pitchFamily="34" charset="-52"/>
              </a:rPr>
              <a:t>Ведение реестра участников, автоматическое создание для каждого участника перечня мероприятий, обязательных для прохождения</a:t>
            </a:r>
          </a:p>
          <a:p>
            <a:pPr algn="ctr"/>
            <a:r>
              <a:rPr lang="ru-RU" sz="1200" spc="-1" dirty="0">
                <a:solidFill>
                  <a:srgbClr val="222223"/>
                </a:solidFill>
                <a:latin typeface="PT Sans" panose="020B0503020203020204" pitchFamily="34" charset="0"/>
                <a:ea typeface="PT Sans" panose="020B0503020203020204" pitchFamily="34" charset="-52"/>
              </a:rPr>
              <a:t>в ходе исследования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E95026-10A9-085F-8C98-C87CF8C3139E}"/>
              </a:ext>
            </a:extLst>
          </p:cNvPr>
          <p:cNvSpPr txBox="1"/>
          <p:nvPr/>
        </p:nvSpPr>
        <p:spPr>
          <a:xfrm>
            <a:off x="8362872" y="3422345"/>
            <a:ext cx="328798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Контроль хода проведения исследования, своевременное уведомление о наступающих событиях/рисках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362C9A2-C65C-EA19-9AC0-FBC885EA994B}"/>
              </a:ext>
            </a:extLst>
          </p:cNvPr>
          <p:cNvSpPr>
            <a:spLocks noChangeAspect="1"/>
          </p:cNvSpPr>
          <p:nvPr/>
        </p:nvSpPr>
        <p:spPr>
          <a:xfrm>
            <a:off x="2050332" y="2336017"/>
            <a:ext cx="192000" cy="192000"/>
          </a:xfrm>
          <a:prstGeom prst="ellipse">
            <a:avLst/>
          </a:prstGeom>
          <a:solidFill>
            <a:srgbClr val="009CD7"/>
          </a:solidFill>
          <a:ln>
            <a:solidFill>
              <a:srgbClr val="00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8F2F3D2-EDD8-96C5-3A52-30E15ED1C4A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2146332" y="2012413"/>
            <a:ext cx="0" cy="323604"/>
          </a:xfrm>
          <a:prstGeom prst="straightConnector1">
            <a:avLst/>
          </a:prstGeom>
          <a:ln w="19050">
            <a:solidFill>
              <a:srgbClr val="009CD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6B6CCF95-80F5-51B8-3F21-E7DF8B6D2ECB}"/>
              </a:ext>
            </a:extLst>
          </p:cNvPr>
          <p:cNvSpPr>
            <a:spLocks noChangeAspect="1"/>
          </p:cNvSpPr>
          <p:nvPr/>
        </p:nvSpPr>
        <p:spPr>
          <a:xfrm>
            <a:off x="6000000" y="2332202"/>
            <a:ext cx="192000" cy="192000"/>
          </a:xfrm>
          <a:prstGeom prst="ellipse">
            <a:avLst/>
          </a:prstGeom>
          <a:solidFill>
            <a:srgbClr val="009CD7"/>
          </a:solidFill>
          <a:ln>
            <a:solidFill>
              <a:srgbClr val="00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A3E0092-5D60-463F-9853-03C0DCD0F6A8}"/>
              </a:ext>
            </a:extLst>
          </p:cNvPr>
          <p:cNvCxnSpPr>
            <a:cxnSpLocks/>
            <a:stCxn id="25" idx="0"/>
            <a:endCxn id="7" idx="2"/>
          </p:cNvCxnSpPr>
          <p:nvPr/>
        </p:nvCxnSpPr>
        <p:spPr>
          <a:xfrm flipV="1">
            <a:off x="6096000" y="2012413"/>
            <a:ext cx="1" cy="319789"/>
          </a:xfrm>
          <a:prstGeom prst="straightConnector1">
            <a:avLst/>
          </a:prstGeom>
          <a:ln w="19050">
            <a:solidFill>
              <a:srgbClr val="009CD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2A2972F5-BCF0-9186-2FBB-550DD034C061}"/>
              </a:ext>
            </a:extLst>
          </p:cNvPr>
          <p:cNvSpPr>
            <a:spLocks noChangeAspect="1"/>
          </p:cNvSpPr>
          <p:nvPr/>
        </p:nvSpPr>
        <p:spPr>
          <a:xfrm>
            <a:off x="9944369" y="2332202"/>
            <a:ext cx="192000" cy="192000"/>
          </a:xfrm>
          <a:prstGeom prst="ellipse">
            <a:avLst/>
          </a:prstGeom>
          <a:solidFill>
            <a:srgbClr val="009CD7"/>
          </a:solidFill>
          <a:ln>
            <a:solidFill>
              <a:srgbClr val="00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D076B90-985A-CC09-E118-A42F0F0081A9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10040369" y="2012413"/>
            <a:ext cx="0" cy="319789"/>
          </a:xfrm>
          <a:prstGeom prst="straightConnector1">
            <a:avLst/>
          </a:prstGeom>
          <a:ln w="19050">
            <a:solidFill>
              <a:srgbClr val="009CD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Овал 260">
            <a:extLst>
              <a:ext uri="{FF2B5EF4-FFF2-40B4-BE49-F238E27FC236}">
                <a16:creationId xmlns:a16="http://schemas.microsoft.com/office/drawing/2014/main" id="{76DA1932-BE03-4C1C-4559-0C00656905B4}"/>
              </a:ext>
            </a:extLst>
          </p:cNvPr>
          <p:cNvSpPr>
            <a:spLocks noChangeAspect="1"/>
          </p:cNvSpPr>
          <p:nvPr/>
        </p:nvSpPr>
        <p:spPr>
          <a:xfrm>
            <a:off x="5804049" y="2610418"/>
            <a:ext cx="576000" cy="576000"/>
          </a:xfrm>
          <a:prstGeom prst="ellipse">
            <a:avLst/>
          </a:prstGeom>
          <a:gradFill>
            <a:gsLst>
              <a:gs pos="0">
                <a:srgbClr val="36B37E"/>
              </a:gs>
              <a:gs pos="100000">
                <a:srgbClr val="009CD7"/>
              </a:gs>
            </a:gsLst>
            <a:lin ang="3638535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2" name="Овал 261">
            <a:extLst>
              <a:ext uri="{FF2B5EF4-FFF2-40B4-BE49-F238E27FC236}">
                <a16:creationId xmlns:a16="http://schemas.microsoft.com/office/drawing/2014/main" id="{9A6C254E-18A8-102A-9894-74D5D2C906CA}"/>
              </a:ext>
            </a:extLst>
          </p:cNvPr>
          <p:cNvSpPr>
            <a:spLocks noChangeAspect="1"/>
          </p:cNvSpPr>
          <p:nvPr/>
        </p:nvSpPr>
        <p:spPr>
          <a:xfrm>
            <a:off x="9757668" y="2610418"/>
            <a:ext cx="576000" cy="576000"/>
          </a:xfrm>
          <a:prstGeom prst="ellipse">
            <a:avLst/>
          </a:prstGeom>
          <a:gradFill>
            <a:gsLst>
              <a:gs pos="0">
                <a:srgbClr val="36B37E"/>
              </a:gs>
              <a:gs pos="100000">
                <a:srgbClr val="009CD7"/>
              </a:gs>
            </a:gsLst>
            <a:lin ang="3638535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3" name="Овал 262">
            <a:extLst>
              <a:ext uri="{FF2B5EF4-FFF2-40B4-BE49-F238E27FC236}">
                <a16:creationId xmlns:a16="http://schemas.microsoft.com/office/drawing/2014/main" id="{11EED789-4FDB-B9A7-E5B3-0B3E6552883C}"/>
              </a:ext>
            </a:extLst>
          </p:cNvPr>
          <p:cNvSpPr>
            <a:spLocks noChangeAspect="1"/>
          </p:cNvSpPr>
          <p:nvPr/>
        </p:nvSpPr>
        <p:spPr>
          <a:xfrm>
            <a:off x="1858332" y="2611819"/>
            <a:ext cx="576000" cy="576000"/>
          </a:xfrm>
          <a:prstGeom prst="ellipse">
            <a:avLst/>
          </a:prstGeom>
          <a:gradFill>
            <a:gsLst>
              <a:gs pos="0">
                <a:srgbClr val="36B37E"/>
              </a:gs>
              <a:gs pos="100000">
                <a:srgbClr val="009CD7"/>
              </a:gs>
            </a:gsLst>
            <a:lin ang="3638535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6" name="Freeform 175">
            <a:extLst>
              <a:ext uri="{FF2B5EF4-FFF2-40B4-BE49-F238E27FC236}">
                <a16:creationId xmlns:a16="http://schemas.microsoft.com/office/drawing/2014/main" id="{8DFD3302-B95F-CF6A-8E14-4BF64F311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906" y="2762320"/>
            <a:ext cx="319884" cy="276392"/>
          </a:xfrm>
          <a:custGeom>
            <a:avLst/>
            <a:gdLst>
              <a:gd name="T0" fmla="*/ 353 w 619"/>
              <a:gd name="T1" fmla="*/ 324 h 634"/>
              <a:gd name="T2" fmla="*/ 353 w 619"/>
              <a:gd name="T3" fmla="*/ 324 h 634"/>
              <a:gd name="T4" fmla="*/ 383 w 619"/>
              <a:gd name="T5" fmla="*/ 191 h 634"/>
              <a:gd name="T6" fmla="*/ 206 w 619"/>
              <a:gd name="T7" fmla="*/ 0 h 634"/>
              <a:gd name="T8" fmla="*/ 29 w 619"/>
              <a:gd name="T9" fmla="*/ 191 h 634"/>
              <a:gd name="T10" fmla="*/ 73 w 619"/>
              <a:gd name="T11" fmla="*/ 324 h 634"/>
              <a:gd name="T12" fmla="*/ 0 w 619"/>
              <a:gd name="T13" fmla="*/ 427 h 634"/>
              <a:gd name="T14" fmla="*/ 0 w 619"/>
              <a:gd name="T15" fmla="*/ 515 h 634"/>
              <a:gd name="T16" fmla="*/ 118 w 619"/>
              <a:gd name="T17" fmla="*/ 633 h 634"/>
              <a:gd name="T18" fmla="*/ 309 w 619"/>
              <a:gd name="T19" fmla="*/ 633 h 634"/>
              <a:gd name="T20" fmla="*/ 427 w 619"/>
              <a:gd name="T21" fmla="*/ 515 h 634"/>
              <a:gd name="T22" fmla="*/ 427 w 619"/>
              <a:gd name="T23" fmla="*/ 427 h 634"/>
              <a:gd name="T24" fmla="*/ 353 w 619"/>
              <a:gd name="T25" fmla="*/ 324 h 634"/>
              <a:gd name="T26" fmla="*/ 73 w 619"/>
              <a:gd name="T27" fmla="*/ 191 h 634"/>
              <a:gd name="T28" fmla="*/ 73 w 619"/>
              <a:gd name="T29" fmla="*/ 191 h 634"/>
              <a:gd name="T30" fmla="*/ 206 w 619"/>
              <a:gd name="T31" fmla="*/ 44 h 634"/>
              <a:gd name="T32" fmla="*/ 353 w 619"/>
              <a:gd name="T33" fmla="*/ 191 h 634"/>
              <a:gd name="T34" fmla="*/ 206 w 619"/>
              <a:gd name="T35" fmla="*/ 353 h 634"/>
              <a:gd name="T36" fmla="*/ 73 w 619"/>
              <a:gd name="T37" fmla="*/ 191 h 634"/>
              <a:gd name="T38" fmla="*/ 383 w 619"/>
              <a:gd name="T39" fmla="*/ 501 h 634"/>
              <a:gd name="T40" fmla="*/ 383 w 619"/>
              <a:gd name="T41" fmla="*/ 501 h 634"/>
              <a:gd name="T42" fmla="*/ 294 w 619"/>
              <a:gd name="T43" fmla="*/ 589 h 634"/>
              <a:gd name="T44" fmla="*/ 132 w 619"/>
              <a:gd name="T45" fmla="*/ 589 h 634"/>
              <a:gd name="T46" fmla="*/ 29 w 619"/>
              <a:gd name="T47" fmla="*/ 501 h 634"/>
              <a:gd name="T48" fmla="*/ 29 w 619"/>
              <a:gd name="T49" fmla="*/ 442 h 634"/>
              <a:gd name="T50" fmla="*/ 103 w 619"/>
              <a:gd name="T51" fmla="*/ 353 h 634"/>
              <a:gd name="T52" fmla="*/ 206 w 619"/>
              <a:gd name="T53" fmla="*/ 398 h 634"/>
              <a:gd name="T54" fmla="*/ 309 w 619"/>
              <a:gd name="T55" fmla="*/ 353 h 634"/>
              <a:gd name="T56" fmla="*/ 383 w 619"/>
              <a:gd name="T57" fmla="*/ 442 h 634"/>
              <a:gd name="T58" fmla="*/ 383 w 619"/>
              <a:gd name="T59" fmla="*/ 501 h 634"/>
              <a:gd name="T60" fmla="*/ 441 w 619"/>
              <a:gd name="T61" fmla="*/ 162 h 634"/>
              <a:gd name="T62" fmla="*/ 441 w 619"/>
              <a:gd name="T63" fmla="*/ 162 h 634"/>
              <a:gd name="T64" fmla="*/ 603 w 619"/>
              <a:gd name="T65" fmla="*/ 162 h 634"/>
              <a:gd name="T66" fmla="*/ 618 w 619"/>
              <a:gd name="T67" fmla="*/ 132 h 634"/>
              <a:gd name="T68" fmla="*/ 603 w 619"/>
              <a:gd name="T69" fmla="*/ 118 h 634"/>
              <a:gd name="T70" fmla="*/ 441 w 619"/>
              <a:gd name="T71" fmla="*/ 118 h 634"/>
              <a:gd name="T72" fmla="*/ 427 w 619"/>
              <a:gd name="T73" fmla="*/ 132 h 634"/>
              <a:gd name="T74" fmla="*/ 441 w 619"/>
              <a:gd name="T75" fmla="*/ 162 h 634"/>
              <a:gd name="T76" fmla="*/ 603 w 619"/>
              <a:gd name="T77" fmla="*/ 471 h 634"/>
              <a:gd name="T78" fmla="*/ 603 w 619"/>
              <a:gd name="T79" fmla="*/ 471 h 634"/>
              <a:gd name="T80" fmla="*/ 486 w 619"/>
              <a:gd name="T81" fmla="*/ 471 h 634"/>
              <a:gd name="T82" fmla="*/ 471 w 619"/>
              <a:gd name="T83" fmla="*/ 486 h 634"/>
              <a:gd name="T84" fmla="*/ 486 w 619"/>
              <a:gd name="T85" fmla="*/ 515 h 634"/>
              <a:gd name="T86" fmla="*/ 603 w 619"/>
              <a:gd name="T87" fmla="*/ 515 h 634"/>
              <a:gd name="T88" fmla="*/ 618 w 619"/>
              <a:gd name="T89" fmla="*/ 486 h 634"/>
              <a:gd name="T90" fmla="*/ 603 w 619"/>
              <a:gd name="T91" fmla="*/ 471 h 634"/>
              <a:gd name="T92" fmla="*/ 603 w 619"/>
              <a:gd name="T93" fmla="*/ 236 h 634"/>
              <a:gd name="T94" fmla="*/ 603 w 619"/>
              <a:gd name="T95" fmla="*/ 236 h 634"/>
              <a:gd name="T96" fmla="*/ 441 w 619"/>
              <a:gd name="T97" fmla="*/ 236 h 634"/>
              <a:gd name="T98" fmla="*/ 427 w 619"/>
              <a:gd name="T99" fmla="*/ 250 h 634"/>
              <a:gd name="T100" fmla="*/ 441 w 619"/>
              <a:gd name="T101" fmla="*/ 280 h 634"/>
              <a:gd name="T102" fmla="*/ 603 w 619"/>
              <a:gd name="T103" fmla="*/ 280 h 634"/>
              <a:gd name="T104" fmla="*/ 618 w 619"/>
              <a:gd name="T105" fmla="*/ 250 h 634"/>
              <a:gd name="T106" fmla="*/ 603 w 619"/>
              <a:gd name="T107" fmla="*/ 236 h 634"/>
              <a:gd name="T108" fmla="*/ 603 w 619"/>
              <a:gd name="T109" fmla="*/ 353 h 634"/>
              <a:gd name="T110" fmla="*/ 603 w 619"/>
              <a:gd name="T111" fmla="*/ 353 h 634"/>
              <a:gd name="T112" fmla="*/ 486 w 619"/>
              <a:gd name="T113" fmla="*/ 353 h 634"/>
              <a:gd name="T114" fmla="*/ 471 w 619"/>
              <a:gd name="T115" fmla="*/ 368 h 634"/>
              <a:gd name="T116" fmla="*/ 486 w 619"/>
              <a:gd name="T117" fmla="*/ 398 h 634"/>
              <a:gd name="T118" fmla="*/ 603 w 619"/>
              <a:gd name="T119" fmla="*/ 398 h 634"/>
              <a:gd name="T120" fmla="*/ 618 w 619"/>
              <a:gd name="T121" fmla="*/ 368 h 634"/>
              <a:gd name="T122" fmla="*/ 603 w 619"/>
              <a:gd name="T123" fmla="*/ 35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21908" tIns="60955" rIns="121908" bIns="60955" anchor="ctr"/>
          <a:lstStyle/>
          <a:p>
            <a:pPr>
              <a:defRPr/>
            </a:pPr>
            <a:endParaRPr lang="en-US" sz="2400" dirty="0"/>
          </a:p>
        </p:txBody>
      </p:sp>
      <p:grpSp>
        <p:nvGrpSpPr>
          <p:cNvPr id="270" name="Google Shape;10189;p62">
            <a:extLst>
              <a:ext uri="{FF2B5EF4-FFF2-40B4-BE49-F238E27FC236}">
                <a16:creationId xmlns:a16="http://schemas.microsoft.com/office/drawing/2014/main" id="{F8625FCA-610B-A06C-A7A8-40138F954826}"/>
              </a:ext>
            </a:extLst>
          </p:cNvPr>
          <p:cNvGrpSpPr/>
          <p:nvPr/>
        </p:nvGrpSpPr>
        <p:grpSpPr>
          <a:xfrm>
            <a:off x="2011046" y="2741030"/>
            <a:ext cx="288000" cy="288000"/>
            <a:chOff x="-25477800" y="2357750"/>
            <a:chExt cx="298525" cy="278050"/>
          </a:xfrm>
          <a:solidFill>
            <a:schemeClr val="bg1"/>
          </a:solidFill>
        </p:grpSpPr>
        <p:sp>
          <p:nvSpPr>
            <p:cNvPr id="271" name="Google Shape;10190;p62">
              <a:extLst>
                <a:ext uri="{FF2B5EF4-FFF2-40B4-BE49-F238E27FC236}">
                  <a16:creationId xmlns:a16="http://schemas.microsoft.com/office/drawing/2014/main" id="{DDE70CB8-9113-686D-4EDA-BA211F5572B8}"/>
                </a:ext>
              </a:extLst>
            </p:cNvPr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10191;p62">
              <a:extLst>
                <a:ext uri="{FF2B5EF4-FFF2-40B4-BE49-F238E27FC236}">
                  <a16:creationId xmlns:a16="http://schemas.microsoft.com/office/drawing/2014/main" id="{B21B2885-D582-627F-FECF-F92C4632C2BE}"/>
                </a:ext>
              </a:extLst>
            </p:cNvPr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946C6C-F2A7-240B-82FF-5BDD5F34CB2E}"/>
              </a:ext>
            </a:extLst>
          </p:cNvPr>
          <p:cNvSpPr txBox="1"/>
          <p:nvPr/>
        </p:nvSpPr>
        <p:spPr>
          <a:xfrm>
            <a:off x="499513" y="3186802"/>
            <a:ext cx="3272192" cy="2257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  <a:buClr>
                <a:srgbClr val="3A77B2"/>
              </a:buClr>
            </a:pPr>
            <a:r>
              <a:rPr lang="ru-RU" sz="1467" b="1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Планирование исследований</a:t>
            </a:r>
            <a:endParaRPr lang="en-US" sz="1467" b="1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89450A-B536-A82D-8359-1881892CFDB1}"/>
              </a:ext>
            </a:extLst>
          </p:cNvPr>
          <p:cNvSpPr txBox="1"/>
          <p:nvPr/>
        </p:nvSpPr>
        <p:spPr>
          <a:xfrm>
            <a:off x="4441681" y="3192065"/>
            <a:ext cx="3283825" cy="2257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  <a:buClr>
                <a:srgbClr val="3A77B2"/>
              </a:buClr>
            </a:pPr>
            <a:r>
              <a:rPr lang="ru-RU" sz="1467" b="1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Набор участников исследования</a:t>
            </a:r>
            <a:endParaRPr lang="en-US" sz="1467" b="1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1C036E-0923-B6BD-641D-5E250E245B5C}"/>
              </a:ext>
            </a:extLst>
          </p:cNvPr>
          <p:cNvSpPr txBox="1"/>
          <p:nvPr/>
        </p:nvSpPr>
        <p:spPr>
          <a:xfrm>
            <a:off x="8362872" y="3186418"/>
            <a:ext cx="3287990" cy="2257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  <a:buClr>
                <a:srgbClr val="3A77B2"/>
              </a:buClr>
            </a:pPr>
            <a:r>
              <a:rPr lang="ru-RU" sz="1467" b="1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Мониторинг и анализ</a:t>
            </a:r>
            <a:endParaRPr lang="en-US" sz="1467" b="1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AF2C42-C9FA-2737-2BB3-21385ADAA4A5}"/>
              </a:ext>
            </a:extLst>
          </p:cNvPr>
          <p:cNvSpPr txBox="1">
            <a:spLocks/>
          </p:cNvSpPr>
          <p:nvPr/>
        </p:nvSpPr>
        <p:spPr>
          <a:xfrm>
            <a:off x="352848" y="1326918"/>
            <a:ext cx="11495411" cy="4247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Основные возможности</a:t>
            </a:r>
          </a:p>
        </p:txBody>
      </p:sp>
      <p:sp>
        <p:nvSpPr>
          <p:cNvPr id="36" name="Прямоугольник: скругленные углы 9">
            <a:extLst>
              <a:ext uri="{FF2B5EF4-FFF2-40B4-BE49-F238E27FC236}">
                <a16:creationId xmlns:a16="http://schemas.microsoft.com/office/drawing/2014/main" id="{15B9C62C-1D12-6945-891B-2AE717D459CF}"/>
              </a:ext>
            </a:extLst>
          </p:cNvPr>
          <p:cNvSpPr/>
          <p:nvPr/>
        </p:nvSpPr>
        <p:spPr>
          <a:xfrm>
            <a:off x="2242332" y="4556889"/>
            <a:ext cx="3606672" cy="1851948"/>
          </a:xfrm>
          <a:prstGeom prst="roundRect">
            <a:avLst>
              <a:gd name="adj" fmla="val 15359"/>
            </a:avLst>
          </a:prstGeom>
          <a:solidFill>
            <a:schemeClr val="bg1"/>
          </a:solidFill>
          <a:ln w="19050">
            <a:solidFill>
              <a:srgbClr val="009CD7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2000" tIns="192000" rIns="192000" bIns="192000" rtlCol="0" anchor="t" anchorCtr="0">
            <a:noAutofit/>
          </a:bodyPr>
          <a:lstStyle/>
          <a:p>
            <a:endParaRPr lang="ru-RU" sz="1867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D5A9FD-E904-A248-AE3E-6D3D828EDB8A}"/>
              </a:ext>
            </a:extLst>
          </p:cNvPr>
          <p:cNvSpPr txBox="1"/>
          <p:nvPr/>
        </p:nvSpPr>
        <p:spPr>
          <a:xfrm>
            <a:off x="2414012" y="5546121"/>
            <a:ext cx="325526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Ведение реестра электронных форм сбора данных в целях унификации получения информации в ходе исследования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DE201D-3C4E-3248-ABDD-189008053DA7}"/>
              </a:ext>
            </a:extLst>
          </p:cNvPr>
          <p:cNvSpPr txBox="1"/>
          <p:nvPr/>
        </p:nvSpPr>
        <p:spPr>
          <a:xfrm>
            <a:off x="2414012" y="5314190"/>
            <a:ext cx="3255268" cy="2257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  <a:buClr>
                <a:srgbClr val="3A77B2"/>
              </a:buClr>
            </a:pPr>
            <a:r>
              <a:rPr lang="ru-RU" sz="1467" b="1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Формирование шаблонов ИРК</a:t>
            </a:r>
            <a:endParaRPr lang="en-US" sz="1467" b="1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9" name="Прямоугольник: скругленные углы 16">
            <a:extLst>
              <a:ext uri="{FF2B5EF4-FFF2-40B4-BE49-F238E27FC236}">
                <a16:creationId xmlns:a16="http://schemas.microsoft.com/office/drawing/2014/main" id="{848BB70A-FAE0-E749-BA15-D44C331F7434}"/>
              </a:ext>
            </a:extLst>
          </p:cNvPr>
          <p:cNvSpPr/>
          <p:nvPr/>
        </p:nvSpPr>
        <p:spPr>
          <a:xfrm>
            <a:off x="6270476" y="4555979"/>
            <a:ext cx="3606672" cy="1851948"/>
          </a:xfrm>
          <a:prstGeom prst="roundRect">
            <a:avLst>
              <a:gd name="adj" fmla="val 15359"/>
            </a:avLst>
          </a:prstGeom>
          <a:solidFill>
            <a:schemeClr val="bg1"/>
          </a:solidFill>
          <a:ln w="19050">
            <a:solidFill>
              <a:srgbClr val="009CD7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2000" tIns="192000" rIns="192000" bIns="192000" rtlCol="0" anchor="t" anchorCtr="0">
            <a:noAutofit/>
          </a:bodyPr>
          <a:lstStyle/>
          <a:p>
            <a:endParaRPr lang="ru-RU" sz="1867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95B2B1-45AC-854B-9C3A-6874A396D7B4}"/>
              </a:ext>
            </a:extLst>
          </p:cNvPr>
          <p:cNvSpPr txBox="1"/>
          <p:nvPr/>
        </p:nvSpPr>
        <p:spPr>
          <a:xfrm>
            <a:off x="6435622" y="5555380"/>
            <a:ext cx="327805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spc="-1" dirty="0">
                <a:solidFill>
                  <a:srgbClr val="222223"/>
                </a:solidFill>
                <a:latin typeface="PT Sans" panose="020B0503020203020204" pitchFamily="34" charset="0"/>
                <a:ea typeface="PT Sans" panose="020B0503020203020204" pitchFamily="34" charset="-52"/>
              </a:rPr>
              <a:t>Ввод результатов прохождения участником мероприятий, фиксация внеплановых событий, нежелательных явлений, выбытия участников исследования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5187BB-777E-DD46-9C5B-A437F4A29702}"/>
              </a:ext>
            </a:extLst>
          </p:cNvPr>
          <p:cNvSpPr txBox="1"/>
          <p:nvPr/>
        </p:nvSpPr>
        <p:spPr>
          <a:xfrm>
            <a:off x="6428796" y="5319453"/>
            <a:ext cx="3284882" cy="2257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  <a:buClr>
                <a:srgbClr val="3A77B2"/>
              </a:buClr>
            </a:pPr>
            <a:r>
              <a:rPr lang="ru-RU" sz="1467" b="1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Проведение исследования</a:t>
            </a:r>
            <a:endParaRPr lang="en-US" sz="1467" b="1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BC8339D-2D9E-B5EC-8A4E-CC6C991F4B42}"/>
              </a:ext>
            </a:extLst>
          </p:cNvPr>
          <p:cNvSpPr>
            <a:spLocks noChangeAspect="1"/>
          </p:cNvSpPr>
          <p:nvPr/>
        </p:nvSpPr>
        <p:spPr>
          <a:xfrm>
            <a:off x="3835813" y="4733786"/>
            <a:ext cx="576000" cy="576000"/>
          </a:xfrm>
          <a:prstGeom prst="ellipse">
            <a:avLst/>
          </a:prstGeom>
          <a:gradFill>
            <a:gsLst>
              <a:gs pos="0">
                <a:srgbClr val="36B37E"/>
              </a:gs>
              <a:gs pos="100000">
                <a:srgbClr val="009CD7"/>
              </a:gs>
            </a:gsLst>
            <a:lin ang="3638535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F7B904FC-7234-BE72-E2A8-F3113189005C}"/>
              </a:ext>
            </a:extLst>
          </p:cNvPr>
          <p:cNvSpPr>
            <a:spLocks noChangeAspect="1"/>
          </p:cNvSpPr>
          <p:nvPr/>
        </p:nvSpPr>
        <p:spPr>
          <a:xfrm>
            <a:off x="7766148" y="4738189"/>
            <a:ext cx="576000" cy="576000"/>
          </a:xfrm>
          <a:prstGeom prst="ellipse">
            <a:avLst/>
          </a:prstGeom>
          <a:gradFill>
            <a:gsLst>
              <a:gs pos="0">
                <a:srgbClr val="36B37E"/>
              </a:gs>
              <a:gs pos="100000">
                <a:srgbClr val="009CD7"/>
              </a:gs>
            </a:gsLst>
            <a:lin ang="3638535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87C324F-63AF-1BD3-5C0F-D3C9562B74DC}"/>
              </a:ext>
            </a:extLst>
          </p:cNvPr>
          <p:cNvSpPr>
            <a:spLocks noChangeAspect="1"/>
          </p:cNvSpPr>
          <p:nvPr/>
        </p:nvSpPr>
        <p:spPr>
          <a:xfrm>
            <a:off x="4022835" y="4456888"/>
            <a:ext cx="192000" cy="192000"/>
          </a:xfrm>
          <a:prstGeom prst="ellipse">
            <a:avLst/>
          </a:prstGeom>
          <a:solidFill>
            <a:srgbClr val="009CD7"/>
          </a:solidFill>
          <a:ln>
            <a:solidFill>
              <a:srgbClr val="00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A3DA748D-30F1-A747-CABE-C62EBB0C90EF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4118835" y="2004681"/>
            <a:ext cx="0" cy="2452207"/>
          </a:xfrm>
          <a:prstGeom prst="straightConnector1">
            <a:avLst/>
          </a:prstGeom>
          <a:ln w="19050">
            <a:solidFill>
              <a:srgbClr val="009CD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91BEB523-58FB-2A3E-F661-428E5C588079}"/>
              </a:ext>
            </a:extLst>
          </p:cNvPr>
          <p:cNvSpPr>
            <a:spLocks noChangeAspect="1"/>
          </p:cNvSpPr>
          <p:nvPr/>
        </p:nvSpPr>
        <p:spPr>
          <a:xfrm>
            <a:off x="7972189" y="4456888"/>
            <a:ext cx="192000" cy="192000"/>
          </a:xfrm>
          <a:prstGeom prst="ellipse">
            <a:avLst/>
          </a:prstGeom>
          <a:solidFill>
            <a:srgbClr val="009CD7"/>
          </a:solidFill>
          <a:ln>
            <a:solidFill>
              <a:srgbClr val="00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626A1AF-B803-445C-C438-2CA50AAE974E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8054148" y="2004681"/>
            <a:ext cx="14041" cy="2452207"/>
          </a:xfrm>
          <a:prstGeom prst="straightConnector1">
            <a:avLst/>
          </a:prstGeom>
          <a:ln w="19050">
            <a:solidFill>
              <a:srgbClr val="009CD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B3E3FC-5249-46D9-B46C-E08263BFD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9028" y="4909332"/>
            <a:ext cx="309247" cy="2249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B741CD4-D1B7-622C-5084-1A4967A02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201" y="4890722"/>
            <a:ext cx="254000" cy="27093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B7B5349-F1B3-516A-7048-5C9B47A6F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7611" y="2783652"/>
            <a:ext cx="279681" cy="233068"/>
          </a:xfrm>
          <a:prstGeom prst="rect">
            <a:avLst/>
          </a:prstGeom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6A940FB3-390C-928A-1D23-91CE0936DDAD}"/>
              </a:ext>
            </a:extLst>
          </p:cNvPr>
          <p:cNvSpPr txBox="1">
            <a:spLocks/>
          </p:cNvSpPr>
          <p:nvPr/>
        </p:nvSpPr>
        <p:spPr>
          <a:xfrm>
            <a:off x="348294" y="241167"/>
            <a:ext cx="9671101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Система организации клинических исследований (СОКИ)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BF476A4-A027-030D-B053-B5CBC6834E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B978E6E-6328-4736-DA6F-110868113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2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31">
            <a:extLst>
              <a:ext uri="{FF2B5EF4-FFF2-40B4-BE49-F238E27FC236}">
                <a16:creationId xmlns:a16="http://schemas.microsoft.com/office/drawing/2014/main" id="{07896757-7882-D973-CBEF-838F27097741}"/>
              </a:ext>
            </a:extLst>
          </p:cNvPr>
          <p:cNvSpPr/>
          <p:nvPr/>
        </p:nvSpPr>
        <p:spPr>
          <a:xfrm>
            <a:off x="11580291" y="6411682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5</a:t>
            </a:fld>
            <a:endParaRPr lang="ru-RU" sz="1333" b="1" spc="-1" dirty="0">
              <a:solidFill>
                <a:srgbClr val="36B37E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AA0D0C57-365F-A277-0093-57B8BFEE3C28}"/>
              </a:ext>
            </a:extLst>
          </p:cNvPr>
          <p:cNvSpPr txBox="1">
            <a:spLocks/>
          </p:cNvSpPr>
          <p:nvPr/>
        </p:nvSpPr>
        <p:spPr>
          <a:xfrm>
            <a:off x="348294" y="208860"/>
            <a:ext cx="11231997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Планирование исследования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BC4A3-2AF2-D2B2-2EC8-FD24746991C7}"/>
              </a:ext>
            </a:extLst>
          </p:cNvPr>
          <p:cNvSpPr txBox="1"/>
          <p:nvPr/>
        </p:nvSpPr>
        <p:spPr>
          <a:xfrm>
            <a:off x="348294" y="1705451"/>
            <a:ext cx="2777754" cy="3447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Заполнение данных об</a:t>
            </a:r>
            <a:r>
              <a:rPr lang="ru-RU" sz="1600" dirty="0">
                <a:solidFill>
                  <a:srgbClr val="222223"/>
                </a:solidFill>
                <a:latin typeface="PT Root UI" panose="020B0303020202020204" pitchFamily="34" charset="-52"/>
                <a:ea typeface="PT Root UI" panose="020B0303020202020204" pitchFamily="34" charset="-52"/>
              </a:rPr>
              <a:t> </a:t>
            </a: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исследовании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Добавление исследовательских центров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Назначение ролей участников исследования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kern="1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плана мероприятий</a:t>
            </a:r>
            <a:endParaRPr lang="ru-RU" sz="1600" dirty="0">
              <a:solidFill>
                <a:srgbClr val="222223"/>
              </a:solidFill>
              <a:latin typeface="PT Sans" panose="020B0503020203020204" pitchFamily="34" charset="0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Добавление шаблонов ИРК к плановым мероприятиям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8F52EB6-A4CA-6A43-912A-520EE744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8" b="1"/>
          <a:stretch>
            <a:fillRect/>
          </a:stretch>
        </p:blipFill>
        <p:spPr>
          <a:xfrm>
            <a:off x="4803585" y="997420"/>
            <a:ext cx="7040120" cy="5068441"/>
          </a:xfrm>
          <a:prstGeom prst="roundRect">
            <a:avLst>
              <a:gd name="adj" fmla="val 0"/>
            </a:avLst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DD78F1-B192-6C6B-6BE9-E44FA4576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95FFB5-A3C0-165A-EB81-51C0F6E67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75A40-9F0D-388B-157F-43BC2D27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id="{E0DE6946-A6DF-1430-698F-DC87B9DE658B}"/>
              </a:ext>
            </a:extLst>
          </p:cNvPr>
          <p:cNvSpPr txBox="1">
            <a:spLocks/>
          </p:cNvSpPr>
          <p:nvPr/>
        </p:nvSpPr>
        <p:spPr>
          <a:xfrm>
            <a:off x="348294" y="241167"/>
            <a:ext cx="11231997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Набор субъектов исследования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CE069-C0F6-58C9-7EDD-6B40AF3EAF5F}"/>
              </a:ext>
            </a:extLst>
          </p:cNvPr>
          <p:cNvSpPr txBox="1"/>
          <p:nvPr/>
        </p:nvSpPr>
        <p:spPr>
          <a:xfrm>
            <a:off x="348294" y="1705451"/>
            <a:ext cx="2777754" cy="3447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Ведение реестра субъектов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Конфиденциальность (работа с обезличенными данными)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Распределение субъектов по группам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Статистика набора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Автоматическое создание мероприятий на основе плана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16;p31">
            <a:extLst>
              <a:ext uri="{FF2B5EF4-FFF2-40B4-BE49-F238E27FC236}">
                <a16:creationId xmlns:a16="http://schemas.microsoft.com/office/drawing/2014/main" id="{9BC15E12-4EC1-292A-F4A2-2D7538728439}"/>
              </a:ext>
            </a:extLst>
          </p:cNvPr>
          <p:cNvSpPr/>
          <p:nvPr/>
        </p:nvSpPr>
        <p:spPr>
          <a:xfrm>
            <a:off x="11580291" y="6411682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A77B2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6</a:t>
            </a:fld>
            <a:endParaRPr lang="ru-RU" sz="1333" b="1" spc="-1" dirty="0">
              <a:solidFill>
                <a:srgbClr val="3A77B2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59F77A-3496-84DA-D031-074E60D13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7"/>
          <a:stretch>
            <a:fillRect/>
          </a:stretch>
        </p:blipFill>
        <p:spPr>
          <a:xfrm>
            <a:off x="4803585" y="997405"/>
            <a:ext cx="7040120" cy="5068472"/>
          </a:xfrm>
          <a:prstGeom prst="roundRect">
            <a:avLst>
              <a:gd name="adj" fmla="val 0"/>
            </a:avLst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4F991-4B26-D6C5-6E3F-A28E89BA7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6367E3-BA89-7C4C-FB3F-ACB83D3D0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31">
            <a:extLst>
              <a:ext uri="{FF2B5EF4-FFF2-40B4-BE49-F238E27FC236}">
                <a16:creationId xmlns:a16="http://schemas.microsoft.com/office/drawing/2014/main" id="{07896757-7882-D973-CBEF-838F27097741}"/>
              </a:ext>
            </a:extLst>
          </p:cNvPr>
          <p:cNvSpPr/>
          <p:nvPr/>
        </p:nvSpPr>
        <p:spPr>
          <a:xfrm>
            <a:off x="11580291" y="6411682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7</a:t>
            </a:fld>
            <a:endParaRPr lang="ru-RU" sz="1333" b="1" spc="-1" dirty="0">
              <a:solidFill>
                <a:srgbClr val="36B37E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AA0D0C57-365F-A277-0093-57B8BFEE3C28}"/>
              </a:ext>
            </a:extLst>
          </p:cNvPr>
          <p:cNvSpPr txBox="1">
            <a:spLocks/>
          </p:cNvSpPr>
          <p:nvPr/>
        </p:nvSpPr>
        <p:spPr>
          <a:xfrm>
            <a:off x="348294" y="241167"/>
            <a:ext cx="11231997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Проведение исследования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064CC-78A7-8595-73C4-66227EA040C9}"/>
              </a:ext>
            </a:extLst>
          </p:cNvPr>
          <p:cNvSpPr txBox="1"/>
          <p:nvPr/>
        </p:nvSpPr>
        <p:spPr>
          <a:xfrm>
            <a:off x="348294" y="1712213"/>
            <a:ext cx="2777754" cy="39395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Совместная работа, распределение задач по исследователям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Заполнение данных по мероприятиям (ИРК)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Проведение внеплановых событий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Фиксация нежелательных явлений и выбытий</a:t>
            </a: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>
              <a:buClr>
                <a:srgbClr val="009CD7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Индикация текущего статуса выполнения мероприятий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F67AEF-9A19-034F-C8A6-3F51CE2A6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56F2A3-C431-ECDD-2487-9D7AF80E0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273D6-99ED-AAAD-B392-BB60F10EA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900" y="1187776"/>
            <a:ext cx="8338100" cy="48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B00CB-CBF3-1BFD-E291-4822B97DB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31">
            <a:extLst>
              <a:ext uri="{FF2B5EF4-FFF2-40B4-BE49-F238E27FC236}">
                <a16:creationId xmlns:a16="http://schemas.microsoft.com/office/drawing/2014/main" id="{FD8BDE24-547B-D247-4C81-0BF453F249B9}"/>
              </a:ext>
            </a:extLst>
          </p:cNvPr>
          <p:cNvSpPr/>
          <p:nvPr/>
        </p:nvSpPr>
        <p:spPr>
          <a:xfrm>
            <a:off x="11580291" y="6411682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8</a:t>
            </a:fld>
            <a:endParaRPr lang="ru-RU" sz="1333" b="1" spc="-1" dirty="0">
              <a:solidFill>
                <a:srgbClr val="36B37E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552B83F0-D210-9DBE-A352-5E4DC1CBB94A}"/>
              </a:ext>
            </a:extLst>
          </p:cNvPr>
          <p:cNvSpPr txBox="1">
            <a:spLocks/>
          </p:cNvSpPr>
          <p:nvPr/>
        </p:nvSpPr>
        <p:spPr>
          <a:xfrm>
            <a:off x="348294" y="241167"/>
            <a:ext cx="11231997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Аналитика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2307E-4742-17B6-6D1E-905201B13F63}"/>
              </a:ext>
            </a:extLst>
          </p:cNvPr>
          <p:cNvSpPr txBox="1"/>
          <p:nvPr/>
        </p:nvSpPr>
        <p:spPr>
          <a:xfrm>
            <a:off x="348294" y="2340088"/>
            <a:ext cx="2777754" cy="27084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lvl="0" indent="-342900">
              <a:buClr>
                <a:srgbClr val="009CD7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Управленческая аналитика по всем исследованиям системы</a:t>
            </a:r>
          </a:p>
          <a:p>
            <a:pPr marL="342900" lvl="0" indent="-342900">
              <a:buClr>
                <a:srgbClr val="009CD7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222223"/>
              </a:solidFill>
              <a:latin typeface="PT Sans" panose="020B0503020203020204" pitchFamily="34" charset="0"/>
              <a:ea typeface="PT Sans" panose="020B0503020203020204" pitchFamily="34" charset="-52"/>
            </a:endParaRPr>
          </a:p>
          <a:p>
            <a:pPr marL="342900" lvl="0" indent="-342900">
              <a:buClr>
                <a:srgbClr val="009CD7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Аналитика в разрезе определенного исследования</a:t>
            </a:r>
          </a:p>
          <a:p>
            <a:pPr marL="342900" lvl="0" indent="-342900">
              <a:buClr>
                <a:srgbClr val="009CD7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kern="100" dirty="0"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9CD7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добавление любых произвольных аналитических дашбордов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646DF1-AAD5-7B06-A67C-7F4B51DA1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60" y="1150518"/>
            <a:ext cx="8175945" cy="41565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8AC2E-C1D5-0347-CF75-15836FB6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3" t="18725" r="6510" b="20854"/>
          <a:stretch>
            <a:fillRect/>
          </a:stretch>
        </p:blipFill>
        <p:spPr>
          <a:xfrm>
            <a:off x="348294" y="1469399"/>
            <a:ext cx="2651760" cy="47752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6D2126-ECCD-F303-CE87-2F2F6576B562}"/>
              </a:ext>
            </a:extLst>
          </p:cNvPr>
          <p:cNvSpPr/>
          <p:nvPr/>
        </p:nvSpPr>
        <p:spPr>
          <a:xfrm>
            <a:off x="348294" y="5834903"/>
            <a:ext cx="114954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Реализовано на базе </a:t>
            </a:r>
            <a:r>
              <a:rPr lang="en-US" dirty="0">
                <a:latin typeface="PT Sans" panose="020B0503020203020204" pitchFamily="34" charset="-52"/>
                <a:ea typeface="PT Sans" panose="020B0503020203020204" pitchFamily="34" charset="-52"/>
              </a:rPr>
              <a:t>Apache Superset – 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решение с открытым исходным кодом для аналитики и визуализации данных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7E81A2-A25A-9313-8876-C755F58EA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6DFB5C-2631-55D0-F65F-7D5E18E20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8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A065-35EC-7BD4-3A3A-6F32E2DDB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31">
            <a:extLst>
              <a:ext uri="{FF2B5EF4-FFF2-40B4-BE49-F238E27FC236}">
                <a16:creationId xmlns:a16="http://schemas.microsoft.com/office/drawing/2014/main" id="{3291E802-08DF-C1ED-8A0C-12D441CB7BA2}"/>
              </a:ext>
            </a:extLst>
          </p:cNvPr>
          <p:cNvSpPr/>
          <p:nvPr/>
        </p:nvSpPr>
        <p:spPr>
          <a:xfrm>
            <a:off x="11580291" y="6411682"/>
            <a:ext cx="263415" cy="205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r">
              <a:tabLst>
                <a:tab pos="0" algn="l"/>
              </a:tabLst>
            </a:pPr>
            <a:fld id="{2BAA5A48-E6AE-4C34-A7FD-AB37F7D40D60}" type="slidenum">
              <a:rPr lang="ru" sz="1333" b="1" spc="-1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pPr algn="r">
                <a:tabLst>
                  <a:tab pos="0" algn="l"/>
                </a:tabLst>
              </a:pPr>
              <a:t>9</a:t>
            </a:fld>
            <a:endParaRPr lang="ru-RU" sz="1333" b="1" spc="-1" dirty="0">
              <a:solidFill>
                <a:srgbClr val="36B37E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162903CB-BAB1-C3BC-7BA0-3C2DE5F9B32F}"/>
              </a:ext>
            </a:extLst>
          </p:cNvPr>
          <p:cNvSpPr txBox="1">
            <a:spLocks/>
          </p:cNvSpPr>
          <p:nvPr/>
        </p:nvSpPr>
        <p:spPr>
          <a:xfrm>
            <a:off x="348294" y="241167"/>
            <a:ext cx="11231997" cy="410433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67" b="1" spc="-1" dirty="0">
                <a:solidFill>
                  <a:srgbClr val="36B37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Технические решения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D74CB-C51A-E70B-4F29-92F004A71CA3}"/>
              </a:ext>
            </a:extLst>
          </p:cNvPr>
          <p:cNvSpPr txBox="1"/>
          <p:nvPr/>
        </p:nvSpPr>
        <p:spPr>
          <a:xfrm>
            <a:off x="348293" y="1253235"/>
            <a:ext cx="1149541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СОКИ разработана на базе платформы с открытым исходным кодом </a:t>
            </a:r>
            <a:r>
              <a:rPr lang="ru-RU" sz="2400" spc="-1" dirty="0" err="1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Odoo</a:t>
            </a:r>
            <a:r>
              <a:rPr lang="ru-RU" sz="2400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br>
              <a:rPr lang="ru-RU" sz="2400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2400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активно развиваемой сообществом русскоязычных разработчиков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C80C6952-4112-2686-514C-316BE60BCDB5}"/>
              </a:ext>
            </a:extLst>
          </p:cNvPr>
          <p:cNvSpPr/>
          <p:nvPr/>
        </p:nvSpPr>
        <p:spPr>
          <a:xfrm>
            <a:off x="2064378" y="3412695"/>
            <a:ext cx="4284323" cy="892552"/>
          </a:xfrm>
          <a:custGeom>
            <a:avLst/>
            <a:gdLst>
              <a:gd name="connsiteX0" fmla="*/ 0 w 8659997"/>
              <a:gd name="connsiteY0" fmla="*/ 0 h 882904"/>
              <a:gd name="connsiteX1" fmla="*/ 8659997 w 8659997"/>
              <a:gd name="connsiteY1" fmla="*/ 0 h 882904"/>
              <a:gd name="connsiteX2" fmla="*/ 8659997 w 8659997"/>
              <a:gd name="connsiteY2" fmla="*/ 882904 h 882904"/>
              <a:gd name="connsiteX3" fmla="*/ 0 w 8659997"/>
              <a:gd name="connsiteY3" fmla="*/ 882904 h 882904"/>
              <a:gd name="connsiteX4" fmla="*/ 0 w 8659997"/>
              <a:gd name="connsiteY4" fmla="*/ 0 h 88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9997" h="882904">
                <a:moveTo>
                  <a:pt x="0" y="0"/>
                </a:moveTo>
                <a:lnTo>
                  <a:pt x="8659997" y="0"/>
                </a:lnTo>
                <a:lnTo>
                  <a:pt x="8659997" y="882904"/>
                </a:lnTo>
                <a:lnTo>
                  <a:pt x="0" y="8829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rgbClr val="009CD7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Модульность</a:t>
            </a:r>
            <a:endParaRPr lang="en-US" sz="1600" b="1" kern="1200" dirty="0">
              <a:solidFill>
                <a:srgbClr val="009CD7"/>
              </a:solidFill>
              <a:latin typeface="PT Sans" panose="020B0503020203020204" pitchFamily="34" charset="-52"/>
              <a:ea typeface="PT Sans" panose="020B0503020203020204" pitchFamily="34" charset="-52"/>
              <a:cs typeface="Segoe UI Light" panose="020B0502040204020203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400" b="0" kern="1200" dirty="0">
                <a:solidFill>
                  <a:srgbClr val="222223"/>
                </a:solidFill>
                <a:latin typeface="PT Sans" panose="020B0503020203020204" pitchFamily="34" charset="-52"/>
              </a:rPr>
              <a:t>Платформа включает в себя широкий спектр модулей, которые позволят автоматизировать большинство бизнес-процессов </a:t>
            </a:r>
            <a:endParaRPr lang="ru-RU" sz="1400" b="0" kern="12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2BBC4-ED88-CB47-EBDD-7A89039B4B0D}"/>
              </a:ext>
            </a:extLst>
          </p:cNvPr>
          <p:cNvSpPr txBox="1"/>
          <p:nvPr/>
        </p:nvSpPr>
        <p:spPr>
          <a:xfrm>
            <a:off x="2064378" y="4587210"/>
            <a:ext cx="4284323" cy="7314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0" algn="l" defTabSz="914400" rtl="0" eaLnBrk="1" latinLnBrk="0" hangingPunct="1">
              <a:lnSpc>
                <a:spcPct val="110000"/>
              </a:lnSpc>
            </a:pPr>
            <a:r>
              <a:rPr lang="ru-RU" sz="1600" b="1" kern="1200" dirty="0">
                <a:solidFill>
                  <a:srgbClr val="009CD7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Гибкость и масштабируемость</a:t>
            </a:r>
            <a:endParaRPr lang="en-US" sz="1600" b="1" kern="1200" dirty="0">
              <a:solidFill>
                <a:srgbClr val="009CD7"/>
              </a:solidFill>
              <a:latin typeface="PT Sans" panose="020B0503020203020204" pitchFamily="34" charset="-52"/>
              <a:ea typeface="PT Sans" panose="020B0503020203020204" pitchFamily="34" charset="-52"/>
              <a:cs typeface="Segoe UI Light" panose="020B0502040204020203" pitchFamily="34" charset="0"/>
            </a:endParaRPr>
          </a:p>
          <a:p>
            <a:pPr marL="0" lvl="0" algn="l" defTabSz="914400" rtl="0" eaLnBrk="1" latinLnBrk="0" hangingPunct="1">
              <a:lnSpc>
                <a:spcPct val="110000"/>
              </a:lnSpc>
            </a:pPr>
            <a:r>
              <a:rPr lang="ru-RU" sz="1400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Платформа имеет модульную архитектуру и открытый исходный код, написана на Python</a:t>
            </a:r>
            <a:endParaRPr lang="ru-RU" sz="1400" kern="1200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32833C-3413-81CA-5971-62AB39996140}"/>
              </a:ext>
            </a:extLst>
          </p:cNvPr>
          <p:cNvSpPr txBox="1"/>
          <p:nvPr/>
        </p:nvSpPr>
        <p:spPr>
          <a:xfrm>
            <a:off x="2064378" y="2436300"/>
            <a:ext cx="4284325" cy="7314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kern="1200" dirty="0">
                <a:solidFill>
                  <a:srgbClr val="009CD7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 Light" panose="020B0502040204020203" pitchFamily="34" charset="0"/>
              </a:rPr>
              <a:t>Поддержка сообщества</a:t>
            </a:r>
            <a:endParaRPr lang="en-US" sz="1600" b="1" kern="1200" dirty="0">
              <a:solidFill>
                <a:srgbClr val="009CD7"/>
              </a:solidFill>
              <a:latin typeface="PT Sans" panose="020B0503020203020204" pitchFamily="34" charset="-52"/>
              <a:ea typeface="PT Sans" panose="020B0503020203020204" pitchFamily="34" charset="-52"/>
              <a:cs typeface="Segoe UI Light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400" dirty="0">
                <a:solidFill>
                  <a:srgbClr val="222223"/>
                </a:solidFill>
                <a:latin typeface="PT Sans" panose="020B0503020203020204" pitchFamily="34" charset="-52"/>
              </a:rPr>
              <a:t>Активное сообщество разработчиков и пользователей способствует постоянному улучшению системы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169B95A-6FA0-F725-960B-F9B36326BE32}"/>
              </a:ext>
            </a:extLst>
          </p:cNvPr>
          <p:cNvSpPr/>
          <p:nvPr/>
        </p:nvSpPr>
        <p:spPr>
          <a:xfrm>
            <a:off x="7483080" y="2376580"/>
            <a:ext cx="2964781" cy="2964781"/>
          </a:xfrm>
          <a:prstGeom prst="ellipse">
            <a:avLst/>
          </a:prstGeom>
          <a:gradFill>
            <a:gsLst>
              <a:gs pos="0">
                <a:srgbClr val="36B37E"/>
              </a:gs>
              <a:gs pos="100000">
                <a:srgbClr val="009CD7"/>
              </a:gs>
            </a:gsLst>
            <a:lin ang="3638535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26DFFE-3FE7-0429-B555-CBD395393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97" y="3615345"/>
            <a:ext cx="2094547" cy="4872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25A0964-E664-723B-BA5E-7CD5517A5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90402" y="2327249"/>
            <a:ext cx="835388" cy="8566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3A0EE59-BA1B-031A-045E-D9E6BA311E76}"/>
              </a:ext>
            </a:extLst>
          </p:cNvPr>
          <p:cNvSpPr txBox="1"/>
          <p:nvPr/>
        </p:nvSpPr>
        <p:spPr>
          <a:xfrm>
            <a:off x="1127843" y="2517683"/>
            <a:ext cx="78526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</a:t>
            </a:r>
            <a:endParaRPr lang="ru-RU" sz="3200" b="1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D28B39-4FEC-3AAD-48E7-CAA0891987E1}"/>
              </a:ext>
            </a:extLst>
          </p:cNvPr>
          <p:cNvSpPr txBox="1"/>
          <p:nvPr/>
        </p:nvSpPr>
        <p:spPr>
          <a:xfrm>
            <a:off x="1106023" y="3608076"/>
            <a:ext cx="78526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</a:t>
            </a:r>
            <a:endParaRPr lang="ru-RU" sz="3200" b="1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62F9E5-3422-2D8E-BB88-ED532D5976BB}"/>
              </a:ext>
            </a:extLst>
          </p:cNvPr>
          <p:cNvSpPr txBox="1"/>
          <p:nvPr/>
        </p:nvSpPr>
        <p:spPr>
          <a:xfrm>
            <a:off x="1116435" y="4680493"/>
            <a:ext cx="78526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spc="-1" dirty="0">
                <a:solidFill>
                  <a:srgbClr val="222223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</a:t>
            </a:r>
            <a:endParaRPr lang="ru-RU" sz="3200" b="1" spc="-1" dirty="0">
              <a:solidFill>
                <a:srgbClr val="222223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0AC5A54-E12D-0948-9A90-D4FA81506701}"/>
              </a:ext>
            </a:extLst>
          </p:cNvPr>
          <p:cNvSpPr/>
          <p:nvPr/>
        </p:nvSpPr>
        <p:spPr>
          <a:xfrm>
            <a:off x="376665" y="6027124"/>
            <a:ext cx="1145477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Институт системного программирования им. В. П. Иванникова Российской академии наук - координатор консорциума разработчиков </a:t>
            </a:r>
            <a:r>
              <a:rPr lang="en-US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Rudoo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E9C016-1662-4D6A-5ACD-335D322AD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3705" y="320033"/>
            <a:ext cx="960000" cy="2526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A777D73-EBA0-3545-FBD2-681F829D05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95" y="124043"/>
            <a:ext cx="623713" cy="64461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CBDE99-D441-639B-B49E-17B1D54DB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66313" y="3425961"/>
            <a:ext cx="835388" cy="8566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3242D0-DA76-2034-9706-A8991BB17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66313" y="4500076"/>
            <a:ext cx="835388" cy="8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93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455</Words>
  <Application>Microsoft Macintosh PowerPoint</Application>
  <PresentationFormat>Широкоэкранный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PT Root UI</vt:lpstr>
      <vt:lpstr>PT Sans</vt:lpstr>
      <vt:lpstr>Тема Office</vt:lpstr>
      <vt:lpstr>Презентация PowerPoint</vt:lpstr>
      <vt:lpstr>Индустриальное партнерство</vt:lpstr>
      <vt:lpstr>Преимущества СОКИ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Ливай</dc:creator>
  <cp:lastModifiedBy>Microsoft Office User</cp:lastModifiedBy>
  <cp:revision>25</cp:revision>
  <dcterms:created xsi:type="dcterms:W3CDTF">2025-04-15T13:14:16Z</dcterms:created>
  <dcterms:modified xsi:type="dcterms:W3CDTF">2025-10-09T07:05:43Z</dcterms:modified>
</cp:coreProperties>
</file>