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notesMasterIdLst>
    <p:notesMasterId r:id="rId25"/>
  </p:notesMasterIdLst>
  <p:sldIdLst>
    <p:sldId id="256" r:id="rId3"/>
    <p:sldId id="257" r:id="rId4"/>
    <p:sldId id="294" r:id="rId5"/>
    <p:sldId id="295" r:id="rId6"/>
    <p:sldId id="286" r:id="rId7"/>
    <p:sldId id="293" r:id="rId8"/>
    <p:sldId id="287" r:id="rId9"/>
    <p:sldId id="289" r:id="rId10"/>
    <p:sldId id="290" r:id="rId11"/>
    <p:sldId id="291" r:id="rId12"/>
    <p:sldId id="305" r:id="rId13"/>
    <p:sldId id="296" r:id="rId14"/>
    <p:sldId id="292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285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geny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688"/>
    <a:srgbClr val="3A77B2"/>
    <a:srgbClr val="222223"/>
    <a:srgbClr val="CEDDEC"/>
    <a:srgbClr val="9366BC"/>
    <a:srgbClr val="F9D9E1"/>
    <a:srgbClr val="E4D9EE"/>
    <a:srgbClr val="18324C"/>
    <a:srgbClr val="FDF0F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5" autoAdjust="0"/>
    <p:restoredTop sz="94662"/>
  </p:normalViewPr>
  <p:slideViewPr>
    <p:cSldViewPr snapToGrid="0">
      <p:cViewPr varScale="1">
        <p:scale>
          <a:sx n="145" d="100"/>
          <a:sy n="145" d="100"/>
        </p:scale>
        <p:origin x="8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FEA4BA-96E3-294F-8219-B3373216A1DC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C11D95A4-9FFD-C844-8857-C9A7F6729EA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1750">
          <a:solidFill>
            <a:srgbClr val="E86688"/>
          </a:solidFill>
        </a:ln>
      </dgm:spPr>
      <dgm:t>
        <a:bodyPr/>
        <a:lstStyle/>
        <a:p>
          <a:r>
            <a:rPr lang="ru-RU" sz="1000" b="1" dirty="0">
              <a:solidFill>
                <a:srgbClr val="E86688"/>
              </a:solidFill>
              <a:latin typeface="PT Sans" panose="020B0503020203020204" pitchFamily="34" charset="-52"/>
              <a:ea typeface="PT Sans" panose="020B0503020203020204" pitchFamily="34" charset="-52"/>
            </a:rPr>
            <a:t>Модели ИИ</a:t>
          </a:r>
        </a:p>
      </dgm:t>
    </dgm:pt>
    <dgm:pt modelId="{9F6F8120-4692-6347-8FD8-F0EE87B604F3}" type="parTrans" cxnId="{84799455-04C4-9D46-8160-4E8CE3405DEC}">
      <dgm:prSet/>
      <dgm:spPr/>
      <dgm:t>
        <a:bodyPr/>
        <a:lstStyle/>
        <a:p>
          <a:endParaRPr lang="ru-RU"/>
        </a:p>
      </dgm:t>
    </dgm:pt>
    <dgm:pt modelId="{A123022E-F2D7-D145-9A9D-530E60DF76E8}" type="sibTrans" cxnId="{84799455-04C4-9D46-8160-4E8CE3405DEC}">
      <dgm:prSet/>
      <dgm:spPr>
        <a:solidFill>
          <a:srgbClr val="E86688"/>
        </a:solidFill>
      </dgm:spPr>
      <dgm:t>
        <a:bodyPr/>
        <a:lstStyle/>
        <a:p>
          <a:endParaRPr lang="ru-RU"/>
        </a:p>
      </dgm:t>
    </dgm:pt>
    <dgm:pt modelId="{E41C664F-4C4E-7443-822B-2D2421132DB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1750">
          <a:solidFill>
            <a:srgbClr val="9366BC"/>
          </a:solidFill>
        </a:ln>
      </dgm:spPr>
      <dgm:t>
        <a:bodyPr/>
        <a:lstStyle/>
        <a:p>
          <a:r>
            <a:rPr lang="ru-RU" sz="1000" b="1" dirty="0">
              <a:solidFill>
                <a:srgbClr val="9366BC"/>
              </a:solidFill>
              <a:latin typeface="PT Sans" panose="020B0503020203020204" pitchFamily="34" charset="-52"/>
              <a:ea typeface="PT Sans" panose="020B0503020203020204" pitchFamily="34" charset="-52"/>
            </a:rPr>
            <a:t>Исследования</a:t>
          </a:r>
        </a:p>
      </dgm:t>
    </dgm:pt>
    <dgm:pt modelId="{D88A6B3C-89F3-0E40-85C2-79CB7FEE83BB}" type="parTrans" cxnId="{B5B03379-AB9B-4244-99D9-D7A66BA512C0}">
      <dgm:prSet/>
      <dgm:spPr/>
      <dgm:t>
        <a:bodyPr/>
        <a:lstStyle/>
        <a:p>
          <a:endParaRPr lang="ru-RU"/>
        </a:p>
      </dgm:t>
    </dgm:pt>
    <dgm:pt modelId="{EDB7FA4D-B00A-A74B-B80F-7F115D35B850}" type="sibTrans" cxnId="{B5B03379-AB9B-4244-99D9-D7A66BA512C0}">
      <dgm:prSet/>
      <dgm:spPr>
        <a:solidFill>
          <a:srgbClr val="9366BC"/>
        </a:solidFill>
      </dgm:spPr>
      <dgm:t>
        <a:bodyPr/>
        <a:lstStyle/>
        <a:p>
          <a:endParaRPr lang="ru-RU"/>
        </a:p>
      </dgm:t>
    </dgm:pt>
    <dgm:pt modelId="{13EEF0E8-E535-D648-AAA8-3E53F1904378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1750">
          <a:solidFill>
            <a:srgbClr val="3A77B2"/>
          </a:solidFill>
        </a:ln>
      </dgm:spPr>
      <dgm:t>
        <a:bodyPr/>
        <a:lstStyle/>
        <a:p>
          <a:r>
            <a:rPr lang="ru-RU" sz="1000" b="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rPr>
            <a:t>Данные</a:t>
          </a:r>
        </a:p>
      </dgm:t>
    </dgm:pt>
    <dgm:pt modelId="{4A4ECE4D-63B8-3545-8A7E-61E40DE52652}" type="parTrans" cxnId="{2045ECD2-5195-F142-AD49-1FC6E9491BC4}">
      <dgm:prSet/>
      <dgm:spPr/>
      <dgm:t>
        <a:bodyPr/>
        <a:lstStyle/>
        <a:p>
          <a:endParaRPr lang="ru-RU"/>
        </a:p>
      </dgm:t>
    </dgm:pt>
    <dgm:pt modelId="{2BEC22BC-D8D1-A642-BE48-8BEE8D4684C7}" type="sibTrans" cxnId="{2045ECD2-5195-F142-AD49-1FC6E9491BC4}">
      <dgm:prSet/>
      <dgm:spPr>
        <a:solidFill>
          <a:srgbClr val="3A77B2"/>
        </a:solidFill>
      </dgm:spPr>
      <dgm:t>
        <a:bodyPr/>
        <a:lstStyle/>
        <a:p>
          <a:endParaRPr lang="ru-RU"/>
        </a:p>
      </dgm:t>
    </dgm:pt>
    <dgm:pt modelId="{C3A25422-F69B-2540-A3AC-19163866434F}" type="pres">
      <dgm:prSet presAssocID="{9DFEA4BA-96E3-294F-8219-B3373216A1D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C5AB2FB-9BC2-ED42-AFDF-36429A95B241}" type="pres">
      <dgm:prSet presAssocID="{C11D95A4-9FFD-C844-8857-C9A7F6729EAD}" presName="gear1" presStyleLbl="node1" presStyleIdx="0" presStyleCnt="3">
        <dgm:presLayoutVars>
          <dgm:chMax val="1"/>
          <dgm:bulletEnabled val="1"/>
        </dgm:presLayoutVars>
      </dgm:prSet>
      <dgm:spPr/>
    </dgm:pt>
    <dgm:pt modelId="{746CC3E5-08E9-164E-9E42-0684D7766243}" type="pres">
      <dgm:prSet presAssocID="{C11D95A4-9FFD-C844-8857-C9A7F6729EAD}" presName="gear1srcNode" presStyleLbl="node1" presStyleIdx="0" presStyleCnt="3"/>
      <dgm:spPr/>
    </dgm:pt>
    <dgm:pt modelId="{5AA8C722-678D-4141-BD3F-06FB49BB1C53}" type="pres">
      <dgm:prSet presAssocID="{C11D95A4-9FFD-C844-8857-C9A7F6729EAD}" presName="gear1dstNode" presStyleLbl="node1" presStyleIdx="0" presStyleCnt="3"/>
      <dgm:spPr/>
    </dgm:pt>
    <dgm:pt modelId="{DB3135B3-6E26-BA4A-9A97-B75FFC0984AB}" type="pres">
      <dgm:prSet presAssocID="{E41C664F-4C4E-7443-822B-2D2421132DBD}" presName="gear2" presStyleLbl="node1" presStyleIdx="1" presStyleCnt="3">
        <dgm:presLayoutVars>
          <dgm:chMax val="1"/>
          <dgm:bulletEnabled val="1"/>
        </dgm:presLayoutVars>
      </dgm:prSet>
      <dgm:spPr/>
    </dgm:pt>
    <dgm:pt modelId="{B6357FC9-4982-EE4C-B21F-E40C216A4719}" type="pres">
      <dgm:prSet presAssocID="{E41C664F-4C4E-7443-822B-2D2421132DBD}" presName="gear2srcNode" presStyleLbl="node1" presStyleIdx="1" presStyleCnt="3"/>
      <dgm:spPr/>
    </dgm:pt>
    <dgm:pt modelId="{BA8DDE0C-8B1D-0646-AB8D-D3F7446FECE1}" type="pres">
      <dgm:prSet presAssocID="{E41C664F-4C4E-7443-822B-2D2421132DBD}" presName="gear2dstNode" presStyleLbl="node1" presStyleIdx="1" presStyleCnt="3"/>
      <dgm:spPr/>
    </dgm:pt>
    <dgm:pt modelId="{8C7B6F9D-7876-8340-A50B-C6A6887C899D}" type="pres">
      <dgm:prSet presAssocID="{13EEF0E8-E535-D648-AAA8-3E53F1904378}" presName="gear3" presStyleLbl="node1" presStyleIdx="2" presStyleCnt="3"/>
      <dgm:spPr/>
    </dgm:pt>
    <dgm:pt modelId="{F7FD2448-CC54-B14D-90A4-8735ABB54E5E}" type="pres">
      <dgm:prSet presAssocID="{13EEF0E8-E535-D648-AAA8-3E53F190437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2C1F93A-3DAE-A54D-A08F-F0A0B1B40AFA}" type="pres">
      <dgm:prSet presAssocID="{13EEF0E8-E535-D648-AAA8-3E53F1904378}" presName="gear3srcNode" presStyleLbl="node1" presStyleIdx="2" presStyleCnt="3"/>
      <dgm:spPr/>
    </dgm:pt>
    <dgm:pt modelId="{76143E1D-1752-0044-8F6A-831BAE2FF231}" type="pres">
      <dgm:prSet presAssocID="{13EEF0E8-E535-D648-AAA8-3E53F1904378}" presName="gear3dstNode" presStyleLbl="node1" presStyleIdx="2" presStyleCnt="3"/>
      <dgm:spPr/>
    </dgm:pt>
    <dgm:pt modelId="{AE42D60C-89E0-2949-B04A-5320D468AD79}" type="pres">
      <dgm:prSet presAssocID="{A123022E-F2D7-D145-9A9D-530E60DF76E8}" presName="connector1" presStyleLbl="sibTrans2D1" presStyleIdx="0" presStyleCnt="3"/>
      <dgm:spPr/>
    </dgm:pt>
    <dgm:pt modelId="{5D853CC0-20FB-4949-BA6F-EDD7DEDED8A5}" type="pres">
      <dgm:prSet presAssocID="{EDB7FA4D-B00A-A74B-B80F-7F115D35B850}" presName="connector2" presStyleLbl="sibTrans2D1" presStyleIdx="1" presStyleCnt="3"/>
      <dgm:spPr/>
    </dgm:pt>
    <dgm:pt modelId="{EA3A27C5-FE78-D040-850D-40A8E9CA03AE}" type="pres">
      <dgm:prSet presAssocID="{2BEC22BC-D8D1-A642-BE48-8BEE8D4684C7}" presName="connector3" presStyleLbl="sibTrans2D1" presStyleIdx="2" presStyleCnt="3" custAng="4179240"/>
      <dgm:spPr/>
    </dgm:pt>
  </dgm:ptLst>
  <dgm:cxnLst>
    <dgm:cxn modelId="{8B958D23-14EF-1048-9575-54E41A8F70AC}" type="presOf" srcId="{C11D95A4-9FFD-C844-8857-C9A7F6729EAD}" destId="{FC5AB2FB-9BC2-ED42-AFDF-36429A95B241}" srcOrd="0" destOrd="0" presId="urn:microsoft.com/office/officeart/2005/8/layout/gear1"/>
    <dgm:cxn modelId="{6C10072E-8041-3646-84F1-34E12A1C0D29}" type="presOf" srcId="{13EEF0E8-E535-D648-AAA8-3E53F1904378}" destId="{8C7B6F9D-7876-8340-A50B-C6A6887C899D}" srcOrd="0" destOrd="0" presId="urn:microsoft.com/office/officeart/2005/8/layout/gear1"/>
    <dgm:cxn modelId="{0D2FA542-C837-4545-BFFB-9EA118F885B2}" type="presOf" srcId="{EDB7FA4D-B00A-A74B-B80F-7F115D35B850}" destId="{5D853CC0-20FB-4949-BA6F-EDD7DEDED8A5}" srcOrd="0" destOrd="0" presId="urn:microsoft.com/office/officeart/2005/8/layout/gear1"/>
    <dgm:cxn modelId="{CAA7854A-11A7-F847-B011-65650755BBD9}" type="presOf" srcId="{9DFEA4BA-96E3-294F-8219-B3373216A1DC}" destId="{C3A25422-F69B-2540-A3AC-19163866434F}" srcOrd="0" destOrd="0" presId="urn:microsoft.com/office/officeart/2005/8/layout/gear1"/>
    <dgm:cxn modelId="{26D85651-DA60-994E-8D0F-8A97CBEECC43}" type="presOf" srcId="{C11D95A4-9FFD-C844-8857-C9A7F6729EAD}" destId="{5AA8C722-678D-4141-BD3F-06FB49BB1C53}" srcOrd="2" destOrd="0" presId="urn:microsoft.com/office/officeart/2005/8/layout/gear1"/>
    <dgm:cxn modelId="{84799455-04C4-9D46-8160-4E8CE3405DEC}" srcId="{9DFEA4BA-96E3-294F-8219-B3373216A1DC}" destId="{C11D95A4-9FFD-C844-8857-C9A7F6729EAD}" srcOrd="0" destOrd="0" parTransId="{9F6F8120-4692-6347-8FD8-F0EE87B604F3}" sibTransId="{A123022E-F2D7-D145-9A9D-530E60DF76E8}"/>
    <dgm:cxn modelId="{B815E257-EA67-564A-AC8C-331FDA2BB5DD}" type="presOf" srcId="{E41C664F-4C4E-7443-822B-2D2421132DBD}" destId="{BA8DDE0C-8B1D-0646-AB8D-D3F7446FECE1}" srcOrd="2" destOrd="0" presId="urn:microsoft.com/office/officeart/2005/8/layout/gear1"/>
    <dgm:cxn modelId="{AB516F74-1D9F-9840-995E-7E5E5232A9FF}" type="presOf" srcId="{2BEC22BC-D8D1-A642-BE48-8BEE8D4684C7}" destId="{EA3A27C5-FE78-D040-850D-40A8E9CA03AE}" srcOrd="0" destOrd="0" presId="urn:microsoft.com/office/officeart/2005/8/layout/gear1"/>
    <dgm:cxn modelId="{B5B03379-AB9B-4244-99D9-D7A66BA512C0}" srcId="{9DFEA4BA-96E3-294F-8219-B3373216A1DC}" destId="{E41C664F-4C4E-7443-822B-2D2421132DBD}" srcOrd="1" destOrd="0" parTransId="{D88A6B3C-89F3-0E40-85C2-79CB7FEE83BB}" sibTransId="{EDB7FA4D-B00A-A74B-B80F-7F115D35B850}"/>
    <dgm:cxn modelId="{ACD97385-EE6F-064D-AB20-D48B70A662B4}" type="presOf" srcId="{13EEF0E8-E535-D648-AAA8-3E53F1904378}" destId="{76143E1D-1752-0044-8F6A-831BAE2FF231}" srcOrd="3" destOrd="0" presId="urn:microsoft.com/office/officeart/2005/8/layout/gear1"/>
    <dgm:cxn modelId="{383DB688-66F8-3143-941A-6FC162DFEDA5}" type="presOf" srcId="{A123022E-F2D7-D145-9A9D-530E60DF76E8}" destId="{AE42D60C-89E0-2949-B04A-5320D468AD79}" srcOrd="0" destOrd="0" presId="urn:microsoft.com/office/officeart/2005/8/layout/gear1"/>
    <dgm:cxn modelId="{705044A7-0E5E-BB47-BA03-DAC3B48C34EB}" type="presOf" srcId="{E41C664F-4C4E-7443-822B-2D2421132DBD}" destId="{DB3135B3-6E26-BA4A-9A97-B75FFC0984AB}" srcOrd="0" destOrd="0" presId="urn:microsoft.com/office/officeart/2005/8/layout/gear1"/>
    <dgm:cxn modelId="{BA5367AD-EDD5-404B-8A42-D5E6D1EB9318}" type="presOf" srcId="{13EEF0E8-E535-D648-AAA8-3E53F1904378}" destId="{32C1F93A-3DAE-A54D-A08F-F0A0B1B40AFA}" srcOrd="2" destOrd="0" presId="urn:microsoft.com/office/officeart/2005/8/layout/gear1"/>
    <dgm:cxn modelId="{0B4137BB-2D76-4048-B22C-3888704080BF}" type="presOf" srcId="{E41C664F-4C4E-7443-822B-2D2421132DBD}" destId="{B6357FC9-4982-EE4C-B21F-E40C216A4719}" srcOrd="1" destOrd="0" presId="urn:microsoft.com/office/officeart/2005/8/layout/gear1"/>
    <dgm:cxn modelId="{2045ECD2-5195-F142-AD49-1FC6E9491BC4}" srcId="{9DFEA4BA-96E3-294F-8219-B3373216A1DC}" destId="{13EEF0E8-E535-D648-AAA8-3E53F1904378}" srcOrd="2" destOrd="0" parTransId="{4A4ECE4D-63B8-3545-8A7E-61E40DE52652}" sibTransId="{2BEC22BC-D8D1-A642-BE48-8BEE8D4684C7}"/>
    <dgm:cxn modelId="{51C459D5-C6BF-004B-B256-C086FB67F5B0}" type="presOf" srcId="{13EEF0E8-E535-D648-AAA8-3E53F1904378}" destId="{F7FD2448-CC54-B14D-90A4-8735ABB54E5E}" srcOrd="1" destOrd="0" presId="urn:microsoft.com/office/officeart/2005/8/layout/gear1"/>
    <dgm:cxn modelId="{138F34EC-8C98-F44C-AB80-643F56CE38D2}" type="presOf" srcId="{C11D95A4-9FFD-C844-8857-C9A7F6729EAD}" destId="{746CC3E5-08E9-164E-9E42-0684D7766243}" srcOrd="1" destOrd="0" presId="urn:microsoft.com/office/officeart/2005/8/layout/gear1"/>
    <dgm:cxn modelId="{37A1FC12-545A-5149-9F4E-8C01E8E245E7}" type="presParOf" srcId="{C3A25422-F69B-2540-A3AC-19163866434F}" destId="{FC5AB2FB-9BC2-ED42-AFDF-36429A95B241}" srcOrd="0" destOrd="0" presId="urn:microsoft.com/office/officeart/2005/8/layout/gear1"/>
    <dgm:cxn modelId="{0FFD9192-A0F3-3E47-A1C5-F83DECFBC449}" type="presParOf" srcId="{C3A25422-F69B-2540-A3AC-19163866434F}" destId="{746CC3E5-08E9-164E-9E42-0684D7766243}" srcOrd="1" destOrd="0" presId="urn:microsoft.com/office/officeart/2005/8/layout/gear1"/>
    <dgm:cxn modelId="{FA31E6B1-D399-F94E-A426-DC60CE8453AD}" type="presParOf" srcId="{C3A25422-F69B-2540-A3AC-19163866434F}" destId="{5AA8C722-678D-4141-BD3F-06FB49BB1C53}" srcOrd="2" destOrd="0" presId="urn:microsoft.com/office/officeart/2005/8/layout/gear1"/>
    <dgm:cxn modelId="{408E1049-C961-D948-B286-BDCDB231C468}" type="presParOf" srcId="{C3A25422-F69B-2540-A3AC-19163866434F}" destId="{DB3135B3-6E26-BA4A-9A97-B75FFC0984AB}" srcOrd="3" destOrd="0" presId="urn:microsoft.com/office/officeart/2005/8/layout/gear1"/>
    <dgm:cxn modelId="{1072EFF7-4F64-C044-B828-CA9DCEC309EC}" type="presParOf" srcId="{C3A25422-F69B-2540-A3AC-19163866434F}" destId="{B6357FC9-4982-EE4C-B21F-E40C216A4719}" srcOrd="4" destOrd="0" presId="urn:microsoft.com/office/officeart/2005/8/layout/gear1"/>
    <dgm:cxn modelId="{656A4425-6107-EA4E-B454-2F6EA12AD004}" type="presParOf" srcId="{C3A25422-F69B-2540-A3AC-19163866434F}" destId="{BA8DDE0C-8B1D-0646-AB8D-D3F7446FECE1}" srcOrd="5" destOrd="0" presId="urn:microsoft.com/office/officeart/2005/8/layout/gear1"/>
    <dgm:cxn modelId="{CFCF63F2-FAD0-9E46-8BEE-CD399C7752BA}" type="presParOf" srcId="{C3A25422-F69B-2540-A3AC-19163866434F}" destId="{8C7B6F9D-7876-8340-A50B-C6A6887C899D}" srcOrd="6" destOrd="0" presId="urn:microsoft.com/office/officeart/2005/8/layout/gear1"/>
    <dgm:cxn modelId="{CFD0EDD2-5E9C-C049-ADB8-F20A54714694}" type="presParOf" srcId="{C3A25422-F69B-2540-A3AC-19163866434F}" destId="{F7FD2448-CC54-B14D-90A4-8735ABB54E5E}" srcOrd="7" destOrd="0" presId="urn:microsoft.com/office/officeart/2005/8/layout/gear1"/>
    <dgm:cxn modelId="{4CA62220-ADE4-D541-A4D7-B60F2370527A}" type="presParOf" srcId="{C3A25422-F69B-2540-A3AC-19163866434F}" destId="{32C1F93A-3DAE-A54D-A08F-F0A0B1B40AFA}" srcOrd="8" destOrd="0" presId="urn:microsoft.com/office/officeart/2005/8/layout/gear1"/>
    <dgm:cxn modelId="{2082F3C0-1B84-4142-9B72-4B0A85B251A8}" type="presParOf" srcId="{C3A25422-F69B-2540-A3AC-19163866434F}" destId="{76143E1D-1752-0044-8F6A-831BAE2FF231}" srcOrd="9" destOrd="0" presId="urn:microsoft.com/office/officeart/2005/8/layout/gear1"/>
    <dgm:cxn modelId="{3F96CAEE-33F7-284E-938D-5D159D115140}" type="presParOf" srcId="{C3A25422-F69B-2540-A3AC-19163866434F}" destId="{AE42D60C-89E0-2949-B04A-5320D468AD79}" srcOrd="10" destOrd="0" presId="urn:microsoft.com/office/officeart/2005/8/layout/gear1"/>
    <dgm:cxn modelId="{35F4C71F-2389-7941-90B1-0EB9E95CAA43}" type="presParOf" srcId="{C3A25422-F69B-2540-A3AC-19163866434F}" destId="{5D853CC0-20FB-4949-BA6F-EDD7DEDED8A5}" srcOrd="11" destOrd="0" presId="urn:microsoft.com/office/officeart/2005/8/layout/gear1"/>
    <dgm:cxn modelId="{8AA4D906-143A-5D47-AE4B-DB9F3607954F}" type="presParOf" srcId="{C3A25422-F69B-2540-A3AC-19163866434F}" destId="{EA3A27C5-FE78-D040-850D-40A8E9CA03A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AB2FB-9BC2-ED42-AFDF-36429A95B241}">
      <dsp:nvSpPr>
        <dsp:cNvPr id="0" name=""/>
        <dsp:cNvSpPr/>
      </dsp:nvSpPr>
      <dsp:spPr>
        <a:xfrm>
          <a:off x="1757715" y="1111242"/>
          <a:ext cx="1358185" cy="1358185"/>
        </a:xfrm>
        <a:prstGeom prst="gear9">
          <a:avLst/>
        </a:prstGeom>
        <a:solidFill>
          <a:schemeClr val="lt1"/>
        </a:solidFill>
        <a:ln w="31750" cap="flat" cmpd="sng" algn="ctr">
          <a:solidFill>
            <a:srgbClr val="E86688"/>
          </a:solidFill>
          <a:prstDash val="solid"/>
          <a:miter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E86688"/>
              </a:solidFill>
              <a:latin typeface="PT Sans" panose="020B0503020203020204" pitchFamily="34" charset="-52"/>
              <a:ea typeface="PT Sans" panose="020B0503020203020204" pitchFamily="34" charset="-52"/>
            </a:rPr>
            <a:t>Модели ИИ</a:t>
          </a:r>
        </a:p>
      </dsp:txBody>
      <dsp:txXfrm>
        <a:off x="2030771" y="1429390"/>
        <a:ext cx="812073" cy="698135"/>
      </dsp:txXfrm>
    </dsp:sp>
    <dsp:sp modelId="{DB3135B3-6E26-BA4A-9A97-B75FFC0984AB}">
      <dsp:nvSpPr>
        <dsp:cNvPr id="0" name=""/>
        <dsp:cNvSpPr/>
      </dsp:nvSpPr>
      <dsp:spPr>
        <a:xfrm>
          <a:off x="967498" y="790216"/>
          <a:ext cx="987771" cy="987771"/>
        </a:xfrm>
        <a:prstGeom prst="gear6">
          <a:avLst/>
        </a:prstGeom>
        <a:solidFill>
          <a:schemeClr val="lt1"/>
        </a:solidFill>
        <a:ln w="31750" cap="flat" cmpd="sng" algn="ctr">
          <a:solidFill>
            <a:srgbClr val="9366BC"/>
          </a:solidFill>
          <a:prstDash val="solid"/>
          <a:miter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9366BC"/>
              </a:solidFill>
              <a:latin typeface="PT Sans" panose="020B0503020203020204" pitchFamily="34" charset="-52"/>
              <a:ea typeface="PT Sans" panose="020B0503020203020204" pitchFamily="34" charset="-52"/>
            </a:rPr>
            <a:t>Исследования</a:t>
          </a:r>
        </a:p>
      </dsp:txBody>
      <dsp:txXfrm>
        <a:off x="1216172" y="1040393"/>
        <a:ext cx="490423" cy="487417"/>
      </dsp:txXfrm>
    </dsp:sp>
    <dsp:sp modelId="{8C7B6F9D-7876-8340-A50B-C6A6887C899D}">
      <dsp:nvSpPr>
        <dsp:cNvPr id="0" name=""/>
        <dsp:cNvSpPr/>
      </dsp:nvSpPr>
      <dsp:spPr>
        <a:xfrm rot="20700000">
          <a:off x="1520750" y="108755"/>
          <a:ext cx="967814" cy="967814"/>
        </a:xfrm>
        <a:prstGeom prst="gear6">
          <a:avLst/>
        </a:prstGeom>
        <a:solidFill>
          <a:schemeClr val="lt1"/>
        </a:solidFill>
        <a:ln w="31750" cap="flat" cmpd="sng" algn="ctr">
          <a:solidFill>
            <a:srgbClr val="3A77B2"/>
          </a:solidFill>
          <a:prstDash val="solid"/>
          <a:miter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rPr>
            <a:t>Данные</a:t>
          </a:r>
        </a:p>
      </dsp:txBody>
      <dsp:txXfrm rot="-20700000">
        <a:off x="1733020" y="321025"/>
        <a:ext cx="543274" cy="543274"/>
      </dsp:txXfrm>
    </dsp:sp>
    <dsp:sp modelId="{AE42D60C-89E0-2949-B04A-5320D468AD79}">
      <dsp:nvSpPr>
        <dsp:cNvPr id="0" name=""/>
        <dsp:cNvSpPr/>
      </dsp:nvSpPr>
      <dsp:spPr>
        <a:xfrm>
          <a:off x="1635441" y="916236"/>
          <a:ext cx="1738477" cy="1738477"/>
        </a:xfrm>
        <a:prstGeom prst="circularArrow">
          <a:avLst>
            <a:gd name="adj1" fmla="val 4688"/>
            <a:gd name="adj2" fmla="val 299029"/>
            <a:gd name="adj3" fmla="val 2452797"/>
            <a:gd name="adj4" fmla="val 16005245"/>
            <a:gd name="adj5" fmla="val 5469"/>
          </a:avLst>
        </a:prstGeom>
        <a:solidFill>
          <a:srgbClr val="E866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53CC0-20FB-4949-BA6F-EDD7DEDED8A5}">
      <dsp:nvSpPr>
        <dsp:cNvPr id="0" name=""/>
        <dsp:cNvSpPr/>
      </dsp:nvSpPr>
      <dsp:spPr>
        <a:xfrm>
          <a:off x="792565" y="579062"/>
          <a:ext cx="1263112" cy="126311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9366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A27C5-FE78-D040-850D-40A8E9CA03AE}">
      <dsp:nvSpPr>
        <dsp:cNvPr id="0" name=""/>
        <dsp:cNvSpPr/>
      </dsp:nvSpPr>
      <dsp:spPr>
        <a:xfrm rot="4179240">
          <a:off x="1296885" y="-95829"/>
          <a:ext cx="1361889" cy="136188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3A77B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8EEBA-CDEA-479D-A5C5-1DA350D7F228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7785B-E01B-45A6-BE7D-53D920E29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081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E8ACDB3-C90E-4108-B17B-FBF6AD74A3A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311760" y="2806560"/>
            <a:ext cx="852012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B04DAAD-DB5E-46FD-97A6-DEA6EDB7F11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311760" y="28065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7840" y="28065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EE6DE70-5F55-48B6-AFE8-1EE7C84739E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311760" y="2806560"/>
            <a:ext cx="274320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192480" y="2806560"/>
            <a:ext cx="274320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73200" y="2806560"/>
            <a:ext cx="274320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CA04550-97EB-40C0-A1A4-9F389557F48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16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16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16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16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483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16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/>
          </p:nvPr>
        </p:nvSpPr>
        <p:spPr>
          <a:xfrm>
            <a:off x="311760" y="28065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16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BEA6C82-FA31-4CD5-8361-3FA44D64ACF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16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/>
          </p:nvPr>
        </p:nvSpPr>
        <p:spPr>
          <a:xfrm>
            <a:off x="4677840" y="28065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311760" y="2806560"/>
            <a:ext cx="852012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311760" y="2806560"/>
            <a:ext cx="852012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311760" y="28065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/>
          </p:nvPr>
        </p:nvSpPr>
        <p:spPr>
          <a:xfrm>
            <a:off x="4677840" y="28065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311760" y="2806560"/>
            <a:ext cx="274320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/>
          </p:nvPr>
        </p:nvSpPr>
        <p:spPr>
          <a:xfrm>
            <a:off x="3192480" y="2806560"/>
            <a:ext cx="274320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7"/>
          <p:cNvSpPr>
            <a:spLocks noGrp="1"/>
          </p:cNvSpPr>
          <p:nvPr>
            <p:ph/>
          </p:nvPr>
        </p:nvSpPr>
        <p:spPr>
          <a:xfrm>
            <a:off x="6073200" y="2806560"/>
            <a:ext cx="274320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16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A6D4B7D-7BE1-427F-8C0F-C7EED60BF3C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16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16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DC64107-C7CF-40F0-BE1F-17EDCFF3FB3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6C890E75-611C-4FAC-8122-0E418AD37E0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483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DA23EA7-905A-40AF-893F-81C33FE2BB4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16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311760" y="28065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670E1D5-BBC8-481D-A683-AB23871F962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16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7840" y="28065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B09453F-74E4-40DE-B878-08934A25E3F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104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11760" y="2806560"/>
            <a:ext cx="8520120" cy="151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A00FDE3-9305-4DE6-8B29-29C428060AC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 fontScale="88000"/>
          </a:bodyPr>
          <a:lstStyle/>
          <a:p>
            <a:r>
              <a:rPr lang="ru-RU" sz="52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" sz="1000" b="0" strike="noStrike" spc="-1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74E457A2-F17E-411A-9AB2-7245BE48091A}" type="slidenum">
              <a:rPr lang="ru" sz="1000" b="0" strike="noStrike" spc="-1">
                <a:solidFill>
                  <a:srgbClr val="595959"/>
                </a:solidFill>
                <a:latin typeface="Arial"/>
                <a:ea typeface="Arial"/>
              </a:rPr>
              <a:t>‹#›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11.png"/><Relationship Id="rId3" Type="http://schemas.openxmlformats.org/officeDocument/2006/relationships/image" Target="../media/image10.svg"/><Relationship Id="rId21" Type="http://schemas.openxmlformats.org/officeDocument/2006/relationships/image" Target="../media/image3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9.png"/><Relationship Id="rId16" Type="http://schemas.openxmlformats.org/officeDocument/2006/relationships/image" Target="../media/image94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12.sv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0.svg"/><Relationship Id="rId7" Type="http://schemas.openxmlformats.org/officeDocument/2006/relationships/image" Target="../media/image9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.svg"/><Relationship Id="rId7" Type="http://schemas.openxmlformats.org/officeDocument/2006/relationships/image" Target="../media/image10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12.svg"/><Relationship Id="rId10" Type="http://schemas.openxmlformats.org/officeDocument/2006/relationships/image" Target="../media/image103.png"/><Relationship Id="rId4" Type="http://schemas.openxmlformats.org/officeDocument/2006/relationships/image" Target="../media/image11.png"/><Relationship Id="rId9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.svg"/><Relationship Id="rId7" Type="http://schemas.openxmlformats.org/officeDocument/2006/relationships/image" Target="../media/image10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0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0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.svg"/><Relationship Id="rId7" Type="http://schemas.openxmlformats.org/officeDocument/2006/relationships/image" Target="../media/image1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0.svg"/><Relationship Id="rId7" Type="http://schemas.openxmlformats.org/officeDocument/2006/relationships/image" Target="../media/image1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image" Target="../media/image10.sv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9.png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2.sv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9.png"/><Relationship Id="rId3" Type="http://schemas.openxmlformats.org/officeDocument/2006/relationships/image" Target="../media/image10.sv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8.svg"/><Relationship Id="rId4" Type="http://schemas.openxmlformats.org/officeDocument/2006/relationships/diagramData" Target="../diagrams/data1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26" Type="http://schemas.openxmlformats.org/officeDocument/2006/relationships/image" Target="../media/image11.png"/><Relationship Id="rId3" Type="http://schemas.openxmlformats.org/officeDocument/2006/relationships/image" Target="../media/image10.svg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image" Target="../media/image9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24" Type="http://schemas.openxmlformats.org/officeDocument/2006/relationships/image" Target="../media/image60.pn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28" Type="http://schemas.openxmlformats.org/officeDocument/2006/relationships/image" Target="../media/image39.pn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3" Type="http://schemas.openxmlformats.org/officeDocument/2006/relationships/image" Target="../media/image63.svg"/><Relationship Id="rId21" Type="http://schemas.openxmlformats.org/officeDocument/2006/relationships/image" Target="../media/image81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19" Type="http://schemas.openxmlformats.org/officeDocument/2006/relationships/image" Target="../media/image79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3E1083-29BB-6A19-DF1D-B67596E08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FF28D5-3CE4-D5FB-0122-5029199E4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8234" y="937519"/>
            <a:ext cx="6905766" cy="42059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C8E0B4-A78F-67B9-3FAC-CD6F52CC36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1779" y="446507"/>
            <a:ext cx="900000" cy="236842"/>
          </a:xfrm>
          <a:prstGeom prst="rect">
            <a:avLst/>
          </a:prstGeom>
        </p:spPr>
      </p:pic>
      <p:sp>
        <p:nvSpPr>
          <p:cNvPr id="8" name="Google Shape;115;p31">
            <a:extLst>
              <a:ext uri="{FF2B5EF4-FFF2-40B4-BE49-F238E27FC236}">
                <a16:creationId xmlns:a16="http://schemas.microsoft.com/office/drawing/2014/main" id="{C1D35D50-6745-9313-CD12-B85C479BD2A6}"/>
              </a:ext>
            </a:extLst>
          </p:cNvPr>
          <p:cNvSpPr/>
          <p:nvPr/>
        </p:nvSpPr>
        <p:spPr>
          <a:xfrm>
            <a:off x="358420" y="2534315"/>
            <a:ext cx="8028130" cy="22159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b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800" b="1" strike="noStrike" spc="-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Платформа для интеллектуального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800" b="1" strike="noStrike" spc="-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анализа данных в медицине</a:t>
            </a:r>
          </a:p>
        </p:txBody>
      </p:sp>
      <p:sp>
        <p:nvSpPr>
          <p:cNvPr id="11" name="Google Shape;116;p31">
            <a:extLst>
              <a:ext uri="{FF2B5EF4-FFF2-40B4-BE49-F238E27FC236}">
                <a16:creationId xmlns:a16="http://schemas.microsoft.com/office/drawing/2014/main" id="{F8D830D6-8643-2455-9464-9183261661D6}"/>
              </a:ext>
            </a:extLst>
          </p:cNvPr>
          <p:cNvSpPr/>
          <p:nvPr/>
        </p:nvSpPr>
        <p:spPr>
          <a:xfrm>
            <a:off x="7493944" y="394451"/>
            <a:ext cx="1290056" cy="3693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1" spc="-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Андрей Бурсов</a:t>
            </a:r>
          </a:p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1" strike="noStrike" spc="-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bursov@ispras.ru</a:t>
            </a:r>
            <a:endParaRPr lang="ru-RU" sz="1200" b="1" strike="noStrike" spc="-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BF137E-75BF-3664-7A62-1EBDE69994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3271" y="195597"/>
            <a:ext cx="585702" cy="7272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9BED061-E719-148C-52CD-51C08A38983E}"/>
              </a:ext>
            </a:extLst>
          </p:cNvPr>
          <p:cNvSpPr/>
          <p:nvPr/>
        </p:nvSpPr>
        <p:spPr>
          <a:xfrm>
            <a:off x="6148038" y="669527"/>
            <a:ext cx="2734741" cy="4139210"/>
          </a:xfrm>
          <a:prstGeom prst="roundRect">
            <a:avLst>
              <a:gd name="adj" fmla="val 10343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69565E8-EA80-91D2-6B13-14084CC31946}"/>
              </a:ext>
            </a:extLst>
          </p:cNvPr>
          <p:cNvSpPr/>
          <p:nvPr/>
        </p:nvSpPr>
        <p:spPr>
          <a:xfrm>
            <a:off x="261223" y="669527"/>
            <a:ext cx="2178968" cy="4139210"/>
          </a:xfrm>
          <a:prstGeom prst="roundRect">
            <a:avLst>
              <a:gd name="adj" fmla="val 10343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3F2FD30F-37AA-21B6-C54A-3DC62AC8BBE9}"/>
              </a:ext>
            </a:extLst>
          </p:cNvPr>
          <p:cNvSpPr/>
          <p:nvPr/>
        </p:nvSpPr>
        <p:spPr>
          <a:xfrm>
            <a:off x="2646705" y="669527"/>
            <a:ext cx="3285342" cy="4139210"/>
          </a:xfrm>
          <a:prstGeom prst="roundRect">
            <a:avLst>
              <a:gd name="adj" fmla="val 10343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Применяемые технологии: </a:t>
            </a:r>
            <a:r>
              <a:rPr lang="en-US" sz="2000" b="1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O</a:t>
            </a:r>
            <a:r>
              <a:rPr lang="en-US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pen source + </a:t>
            </a: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технологии ИСП РАН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07896757-7882-D973-CBEF-838F27097741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10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F2CC811-140A-6C54-6563-C04CB84D41FD}"/>
              </a:ext>
            </a:extLst>
          </p:cNvPr>
          <p:cNvSpPr txBox="1">
            <a:spLocks/>
          </p:cNvSpPr>
          <p:nvPr/>
        </p:nvSpPr>
        <p:spPr>
          <a:xfrm>
            <a:off x="261220" y="801305"/>
            <a:ext cx="2178969" cy="4801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Прикладные инструменты</a:t>
            </a:r>
            <a:endParaRPr lang="id-ID" sz="14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DE7666A-5FA4-19E5-387C-E48A89D1B2A6}"/>
              </a:ext>
            </a:extLst>
          </p:cNvPr>
          <p:cNvSpPr txBox="1">
            <a:spLocks/>
          </p:cNvSpPr>
          <p:nvPr/>
        </p:nvSpPr>
        <p:spPr>
          <a:xfrm>
            <a:off x="2654028" y="801305"/>
            <a:ext cx="3285342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Технология анализа данных</a:t>
            </a:r>
            <a:endParaRPr lang="id-ID" sz="14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6F04C1B-08F3-0F51-CF83-07DF7DC33121}"/>
              </a:ext>
            </a:extLst>
          </p:cNvPr>
          <p:cNvSpPr txBox="1">
            <a:spLocks/>
          </p:cNvSpPr>
          <p:nvPr/>
        </p:nvSpPr>
        <p:spPr>
          <a:xfrm>
            <a:off x="6148037" y="796005"/>
            <a:ext cx="2734740" cy="6740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Облачная инфраструктура и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Root UI" panose="020B0303020202020204" pitchFamily="34" charset="-52"/>
                <a:ea typeface="PT Root UI" panose="020B0303020202020204" pitchFamily="34" charset="-52"/>
                <a:cs typeface="Arial" panose="020B0604020202020204" pitchFamily="34" charset="0"/>
              </a:rPr>
              <a:t> 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системы обработки больших данных</a:t>
            </a:r>
            <a:endParaRPr lang="id-ID" sz="14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C42F35-F7E5-FF8B-02C9-3278036965DE}"/>
              </a:ext>
            </a:extLst>
          </p:cNvPr>
          <p:cNvSpPr txBox="1"/>
          <p:nvPr/>
        </p:nvSpPr>
        <p:spPr>
          <a:xfrm>
            <a:off x="2654028" y="1087652"/>
            <a:ext cx="16378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Сбор открытых данных</a:t>
            </a:r>
          </a:p>
          <a:p>
            <a:pPr algn="ctr"/>
            <a:r>
              <a:rPr lang="ru-RU" sz="10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Анализ текстов</a:t>
            </a:r>
          </a:p>
          <a:p>
            <a:pPr algn="ctr"/>
            <a:r>
              <a:rPr lang="ru-RU" sz="10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Анализ графов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0C773D-0721-5E50-D2C1-5AF6658DD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326" y="2549139"/>
            <a:ext cx="1193601" cy="35255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52E9F38-1999-E6EC-4B95-DB7AB7D42927}"/>
              </a:ext>
            </a:extLst>
          </p:cNvPr>
          <p:cNvGrpSpPr/>
          <p:nvPr/>
        </p:nvGrpSpPr>
        <p:grpSpPr>
          <a:xfrm>
            <a:off x="6856357" y="2798579"/>
            <a:ext cx="1362705" cy="343950"/>
            <a:chOff x="4760553" y="3492825"/>
            <a:chExt cx="2690194" cy="67901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7185391-70A7-7038-C074-0498D2BDB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553" y="3492825"/>
              <a:ext cx="336221" cy="679011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21F2960-5814-DA73-9145-712468E0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987" y="3669440"/>
              <a:ext cx="2160760" cy="325779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AB21AB-6399-27C2-51C8-1C499D58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09" y="2581799"/>
            <a:ext cx="961073" cy="23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enInfra Foundation Logos - Open Infrastructure Foundation (OpenInfra  Foundation)">
            <a:extLst>
              <a:ext uri="{FF2B5EF4-FFF2-40B4-BE49-F238E27FC236}">
                <a16:creationId xmlns:a16="http://schemas.microsoft.com/office/drawing/2014/main" id="{04C40E1A-B801-BA96-2EBE-6667B187D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357" y="3278255"/>
            <a:ext cx="1362704" cy="24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C6D8F1-DBD7-D240-87A3-97D06E243D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05709" y="3716768"/>
            <a:ext cx="864000" cy="790779"/>
          </a:xfrm>
          <a:prstGeom prst="rect">
            <a:avLst/>
          </a:prstGeom>
        </p:spPr>
      </p:pic>
      <p:pic>
        <p:nvPicPr>
          <p:cNvPr id="1038" name="Picture 14" descr="MLflow: A Tool for Managing the Machine Learning Lifecycle — MLflow 2.15.1  documentation">
            <a:extLst>
              <a:ext uri="{FF2B5EF4-FFF2-40B4-BE49-F238E27FC236}">
                <a16:creationId xmlns:a16="http://schemas.microsoft.com/office/drawing/2014/main" id="{2A5A64C4-BA7E-6A08-3B14-7054C3F77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09" y="2925229"/>
            <a:ext cx="1064374" cy="39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ensorflow Logo - PNG Logo Vector Brand Downloads (SVG, EPS)">
            <a:extLst>
              <a:ext uri="{FF2B5EF4-FFF2-40B4-BE49-F238E27FC236}">
                <a16:creationId xmlns:a16="http://schemas.microsoft.com/office/drawing/2014/main" id="{694DDFAB-2D86-CA9C-845C-12CAF9749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59" y="3400781"/>
            <a:ext cx="1596034" cy="3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02E0E9FA-1178-0AF8-3897-6EC9360582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85" y="2921350"/>
            <a:ext cx="1193601" cy="479430"/>
          </a:xfrm>
          <a:prstGeom prst="rect">
            <a:avLst/>
          </a:prstGeom>
        </p:spPr>
      </p:pic>
      <p:pic>
        <p:nvPicPr>
          <p:cNvPr id="1052" name="Picture 28" descr="Triton Inference Server | NVIDIA NGC">
            <a:extLst>
              <a:ext uri="{FF2B5EF4-FFF2-40B4-BE49-F238E27FC236}">
                <a16:creationId xmlns:a16="http://schemas.microsoft.com/office/drawing/2014/main" id="{355E68FD-F024-B6A5-A816-DCA18D8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46" y="3600337"/>
            <a:ext cx="2284021" cy="128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VAT.ai - Attributes...labels that make more sense!">
            <a:extLst>
              <a:ext uri="{FF2B5EF4-FFF2-40B4-BE49-F238E27FC236}">
                <a16:creationId xmlns:a16="http://schemas.microsoft.com/office/drawing/2014/main" id="{8F599FF2-BA68-7F9C-AB80-4FD755068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4" y="3606538"/>
            <a:ext cx="864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JupyterLab · GitHub">
            <a:extLst>
              <a:ext uri="{FF2B5EF4-FFF2-40B4-BE49-F238E27FC236}">
                <a16:creationId xmlns:a16="http://schemas.microsoft.com/office/drawing/2014/main" id="{69F4517C-C64A-1141-925C-EEF05B6F0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4" y="2107929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Рисунок 266">
            <a:extLst>
              <a:ext uri="{FF2B5EF4-FFF2-40B4-BE49-F238E27FC236}">
                <a16:creationId xmlns:a16="http://schemas.microsoft.com/office/drawing/2014/main" id="{029BEA54-3394-655D-6BBD-093AE540809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14687" y="2385036"/>
            <a:ext cx="864000" cy="227370"/>
          </a:xfrm>
          <a:prstGeom prst="rect">
            <a:avLst/>
          </a:prstGeom>
        </p:spPr>
      </p:pic>
      <p:sp>
        <p:nvSpPr>
          <p:cNvPr id="268" name="Text Placeholder 2">
            <a:extLst>
              <a:ext uri="{FF2B5EF4-FFF2-40B4-BE49-F238E27FC236}">
                <a16:creationId xmlns:a16="http://schemas.microsoft.com/office/drawing/2014/main" id="{7BE432E3-E43D-6906-3A35-A1D94F88C53C}"/>
              </a:ext>
            </a:extLst>
          </p:cNvPr>
          <p:cNvSpPr txBox="1">
            <a:spLocks/>
          </p:cNvSpPr>
          <p:nvPr/>
        </p:nvSpPr>
        <p:spPr>
          <a:xfrm>
            <a:off x="7478687" y="2351769"/>
            <a:ext cx="1187641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Fanlight</a:t>
            </a:r>
            <a:endParaRPr lang="id-ID" sz="14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269" name="Рисунок 268">
            <a:extLst>
              <a:ext uri="{FF2B5EF4-FFF2-40B4-BE49-F238E27FC236}">
                <a16:creationId xmlns:a16="http://schemas.microsoft.com/office/drawing/2014/main" id="{6E0B057F-FD52-450B-F4C8-D28EDFB49BC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14687" y="2024794"/>
            <a:ext cx="864000" cy="227370"/>
          </a:xfrm>
          <a:prstGeom prst="rect">
            <a:avLst/>
          </a:prstGeom>
        </p:spPr>
      </p:pic>
      <p:sp>
        <p:nvSpPr>
          <p:cNvPr id="270" name="Text Placeholder 2">
            <a:extLst>
              <a:ext uri="{FF2B5EF4-FFF2-40B4-BE49-F238E27FC236}">
                <a16:creationId xmlns:a16="http://schemas.microsoft.com/office/drawing/2014/main" id="{B2EDF5C6-972C-AAC4-5932-FDF7B546C015}"/>
              </a:ext>
            </a:extLst>
          </p:cNvPr>
          <p:cNvSpPr txBox="1">
            <a:spLocks/>
          </p:cNvSpPr>
          <p:nvPr/>
        </p:nvSpPr>
        <p:spPr>
          <a:xfrm>
            <a:off x="7478687" y="1991527"/>
            <a:ext cx="1187641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Michman</a:t>
            </a:r>
            <a:endParaRPr lang="id-ID" sz="14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271" name="Рисунок 270">
            <a:extLst>
              <a:ext uri="{FF2B5EF4-FFF2-40B4-BE49-F238E27FC236}">
                <a16:creationId xmlns:a16="http://schemas.microsoft.com/office/drawing/2014/main" id="{56165908-3C45-4130-ABF4-BAD8634912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14687" y="1654701"/>
            <a:ext cx="864000" cy="227370"/>
          </a:xfrm>
          <a:prstGeom prst="rect">
            <a:avLst/>
          </a:prstGeom>
        </p:spPr>
      </p:pic>
      <p:sp>
        <p:nvSpPr>
          <p:cNvPr id="272" name="Text Placeholder 2">
            <a:extLst>
              <a:ext uri="{FF2B5EF4-FFF2-40B4-BE49-F238E27FC236}">
                <a16:creationId xmlns:a16="http://schemas.microsoft.com/office/drawing/2014/main" id="{5DE5269E-932D-1D1D-F23B-A1AC0DA18F93}"/>
              </a:ext>
            </a:extLst>
          </p:cNvPr>
          <p:cNvSpPr txBox="1">
            <a:spLocks/>
          </p:cNvSpPr>
          <p:nvPr/>
        </p:nvSpPr>
        <p:spPr>
          <a:xfrm>
            <a:off x="7478687" y="1621434"/>
            <a:ext cx="1187641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Asperitas</a:t>
            </a:r>
            <a:endParaRPr lang="id-ID" sz="14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282" name="Рисунок 281">
            <a:extLst>
              <a:ext uri="{FF2B5EF4-FFF2-40B4-BE49-F238E27FC236}">
                <a16:creationId xmlns:a16="http://schemas.microsoft.com/office/drawing/2014/main" id="{813FA506-E700-888D-455F-69EDDE33EF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50371" y="1613555"/>
            <a:ext cx="864000" cy="227370"/>
          </a:xfrm>
          <a:prstGeom prst="rect">
            <a:avLst/>
          </a:prstGeom>
        </p:spPr>
      </p:pic>
      <p:sp>
        <p:nvSpPr>
          <p:cNvPr id="283" name="Text Placeholder 2">
            <a:extLst>
              <a:ext uri="{FF2B5EF4-FFF2-40B4-BE49-F238E27FC236}">
                <a16:creationId xmlns:a16="http://schemas.microsoft.com/office/drawing/2014/main" id="{F389461E-FD6D-16BC-6814-BE3BFE34C805}"/>
              </a:ext>
            </a:extLst>
          </p:cNvPr>
          <p:cNvSpPr txBox="1">
            <a:spLocks/>
          </p:cNvSpPr>
          <p:nvPr/>
        </p:nvSpPr>
        <p:spPr>
          <a:xfrm>
            <a:off x="1414371" y="1580288"/>
            <a:ext cx="864001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Colba</a:t>
            </a:r>
            <a:endParaRPr lang="id-ID" sz="14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18552362-3016-3307-ED50-031B7045BBFB}"/>
              </a:ext>
            </a:extLst>
          </p:cNvPr>
          <p:cNvSpPr txBox="1"/>
          <p:nvPr/>
        </p:nvSpPr>
        <p:spPr>
          <a:xfrm>
            <a:off x="4289376" y="1090593"/>
            <a:ext cx="16378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Анализ изображений</a:t>
            </a:r>
          </a:p>
          <a:p>
            <a:pPr algn="ctr"/>
            <a:r>
              <a:rPr lang="ru-RU" sz="10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Анализ временных рядов</a:t>
            </a:r>
          </a:p>
          <a:p>
            <a:pPr algn="ctr"/>
            <a:r>
              <a:rPr lang="ru-RU" sz="10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Машинное обучение</a:t>
            </a:r>
            <a:endParaRPr lang="ru-RU" sz="100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058" name="Picture 34" descr="dedoc · PyPI">
            <a:extLst>
              <a:ext uri="{FF2B5EF4-FFF2-40B4-BE49-F238E27FC236}">
                <a16:creationId xmlns:a16="http://schemas.microsoft.com/office/drawing/2014/main" id="{E7C46D67-7283-A7A7-A183-207AFC8D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84" y="3716768"/>
            <a:ext cx="964908" cy="96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" name="Рисунок 289">
            <a:extLst>
              <a:ext uri="{FF2B5EF4-FFF2-40B4-BE49-F238E27FC236}">
                <a16:creationId xmlns:a16="http://schemas.microsoft.com/office/drawing/2014/main" id="{1FBDEC67-12D9-A4C5-25C0-0E6700A5B01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45234" y="2133242"/>
            <a:ext cx="864000" cy="227370"/>
          </a:xfrm>
          <a:prstGeom prst="rect">
            <a:avLst/>
          </a:prstGeom>
        </p:spPr>
      </p:pic>
      <p:sp>
        <p:nvSpPr>
          <p:cNvPr id="291" name="Text Placeholder 2">
            <a:extLst>
              <a:ext uri="{FF2B5EF4-FFF2-40B4-BE49-F238E27FC236}">
                <a16:creationId xmlns:a16="http://schemas.microsoft.com/office/drawing/2014/main" id="{45AE1BF5-B215-CCA1-96EA-E9D9AF9B7ED6}"/>
              </a:ext>
            </a:extLst>
          </p:cNvPr>
          <p:cNvSpPr txBox="1">
            <a:spLocks/>
          </p:cNvSpPr>
          <p:nvPr/>
        </p:nvSpPr>
        <p:spPr>
          <a:xfrm>
            <a:off x="4309234" y="2099975"/>
            <a:ext cx="1187641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Talisman</a:t>
            </a:r>
            <a:endParaRPr lang="id-ID" sz="14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292" name="Рисунок 291">
            <a:extLst>
              <a:ext uri="{FF2B5EF4-FFF2-40B4-BE49-F238E27FC236}">
                <a16:creationId xmlns:a16="http://schemas.microsoft.com/office/drawing/2014/main" id="{EB81A6A5-BDE5-F519-783E-1ED5E781D7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45234" y="1763149"/>
            <a:ext cx="864000" cy="227370"/>
          </a:xfrm>
          <a:prstGeom prst="rect">
            <a:avLst/>
          </a:prstGeom>
        </p:spPr>
      </p:pic>
      <p:sp>
        <p:nvSpPr>
          <p:cNvPr id="293" name="Text Placeholder 2">
            <a:extLst>
              <a:ext uri="{FF2B5EF4-FFF2-40B4-BE49-F238E27FC236}">
                <a16:creationId xmlns:a16="http://schemas.microsoft.com/office/drawing/2014/main" id="{141661C8-64B8-1648-2D1A-8AC96F30F764}"/>
              </a:ext>
            </a:extLst>
          </p:cNvPr>
          <p:cNvSpPr txBox="1">
            <a:spLocks/>
          </p:cNvSpPr>
          <p:nvPr/>
        </p:nvSpPr>
        <p:spPr>
          <a:xfrm>
            <a:off x="4309234" y="1729882"/>
            <a:ext cx="1187641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Texterra</a:t>
            </a:r>
            <a:endParaRPr lang="id-ID" sz="14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38B2D5-4CC4-AE9A-FD53-31737ABDA8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pic>
        <p:nvPicPr>
          <p:cNvPr id="7" name="Google Shape;148;p30">
            <a:extLst>
              <a:ext uri="{FF2B5EF4-FFF2-40B4-BE49-F238E27FC236}">
                <a16:creationId xmlns:a16="http://schemas.microsoft.com/office/drawing/2014/main" id="{9E5B9942-5846-04E2-A363-DCF3D18F1615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645156" y="93648"/>
            <a:ext cx="387013" cy="482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67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48AF26-377A-57F8-3C39-C7F121F95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881FD8-18C8-A76C-ADD5-6B8DDCF0B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0FBB1A2-996C-4428-06DA-6549420C0B37}"/>
              </a:ext>
            </a:extLst>
          </p:cNvPr>
          <p:cNvSpPr/>
          <p:nvPr/>
        </p:nvSpPr>
        <p:spPr>
          <a:xfrm>
            <a:off x="261220" y="672370"/>
            <a:ext cx="8621560" cy="4139210"/>
          </a:xfrm>
          <a:prstGeom prst="roundRect">
            <a:avLst>
              <a:gd name="adj" fmla="val 545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>
            <a:extLst>
              <a:ext uri="{FF2B5EF4-FFF2-40B4-BE49-F238E27FC236}">
                <a16:creationId xmlns:a16="http://schemas.microsoft.com/office/drawing/2014/main" id="{57042E6B-6CD3-5BD8-3445-25D8B7A91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Опытная эксплуатация Платформы</a:t>
            </a:r>
            <a:r>
              <a:rPr lang="en-US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</a:t>
            </a: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НЦМУ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9BE466F8-5322-5DBF-61C5-F08E42310746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11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64C04-51A4-12C1-6C54-E0EAAE965583}"/>
              </a:ext>
            </a:extLst>
          </p:cNvPr>
          <p:cNvSpPr txBox="1"/>
          <p:nvPr/>
        </p:nvSpPr>
        <p:spPr>
          <a:xfrm>
            <a:off x="423746" y="1117472"/>
            <a:ext cx="8261471" cy="997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12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</a:t>
            </a:r>
            <a:r>
              <a:rPr lang="ru-RU" sz="12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пытная эксплуатация Платформы на уровне Первого МГМУ им. </a:t>
            </a:r>
            <a:r>
              <a:rPr lang="ru-RU" sz="1200" strike="noStrike" spc="-1" dirty="0" err="1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И.М.Сеченова</a:t>
            </a:r>
            <a:r>
              <a:rPr lang="ru-RU" sz="12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, с использованием инструментов Платформы разработаны нейросетевые модели:</a:t>
            </a:r>
          </a:p>
          <a:p>
            <a:pPr marL="177800" indent="-1778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2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анализа 12-канальных ЭКГ по семи патологиям;</a:t>
            </a:r>
          </a:p>
          <a:p>
            <a:pPr marL="177800" indent="-1778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2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прогнозирования индивидуального течения онкологических заболеваний.</a:t>
            </a:r>
          </a:p>
        </p:txBody>
      </p:sp>
      <p:sp>
        <p:nvSpPr>
          <p:cNvPr id="6" name="Rectangle 31">
            <a:extLst>
              <a:ext uri="{FF2B5EF4-FFF2-40B4-BE49-F238E27FC236}">
                <a16:creationId xmlns:a16="http://schemas.microsoft.com/office/drawing/2014/main" id="{8D2C5F2B-CE83-B94D-9EFD-00BAAA0E15D6}"/>
              </a:ext>
            </a:extLst>
          </p:cNvPr>
          <p:cNvSpPr/>
          <p:nvPr/>
        </p:nvSpPr>
        <p:spPr>
          <a:xfrm>
            <a:off x="423746" y="822482"/>
            <a:ext cx="150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366BC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2023</a:t>
            </a:r>
            <a:endParaRPr lang="en-US" b="1" baseline="30000" dirty="0">
              <a:solidFill>
                <a:srgbClr val="9366BC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447541-4BAF-DAE6-C2B9-6ED1CB0D11E5}"/>
              </a:ext>
            </a:extLst>
          </p:cNvPr>
          <p:cNvSpPr txBox="1"/>
          <p:nvPr/>
        </p:nvSpPr>
        <p:spPr>
          <a:xfrm>
            <a:off x="423746" y="2541602"/>
            <a:ext cx="8261471" cy="2151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2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Аннотирование 12-канальных ЭКГ врачами.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2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Опытная эксплуатация с привлечением всех участников Консорциума (ИБМХ, ИКТИ РАН, НовГУ, Сеченовский. университет). Планируется решение следующих задач:</a:t>
            </a:r>
          </a:p>
          <a:p>
            <a:pPr marL="628650" lvl="1" indent="-17145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ru-RU" sz="12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анализ 1-канальных ЭКГ;</a:t>
            </a:r>
          </a:p>
          <a:p>
            <a:pPr marL="628650" lvl="1" indent="-17145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ru-RU" sz="12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определение вероятности наличия риска злокачественных новообразований;</a:t>
            </a:r>
          </a:p>
          <a:p>
            <a:pPr marL="628650" lvl="1" indent="-17145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ru-RU" sz="12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детектирование гипертонической ретинопатии по цифровым изображениям глазного дна;</a:t>
            </a:r>
          </a:p>
          <a:p>
            <a:pPr marL="628650" lvl="1" indent="-17145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ru-RU" sz="12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обнаружения </a:t>
            </a:r>
            <a:r>
              <a:rPr lang="ru-RU" sz="1200" spc="-1" dirty="0" err="1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лимфоваскулярной</a:t>
            </a:r>
            <a:r>
              <a:rPr lang="ru-RU" sz="12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инвазии рака легкого на гистологических скан-изображениях рака легкого;</a:t>
            </a:r>
          </a:p>
          <a:p>
            <a:pPr marL="628650" lvl="1" indent="-171450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ru-RU" sz="12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предсказание уровня экспрессии белков на основании экспрессии транскриптов.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12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Опытная эксплуатация с привлечением внешних участников.</a:t>
            </a:r>
          </a:p>
        </p:txBody>
      </p:sp>
      <p:sp>
        <p:nvSpPr>
          <p:cNvPr id="10" name="Rectangle 31">
            <a:extLst>
              <a:ext uri="{FF2B5EF4-FFF2-40B4-BE49-F238E27FC236}">
                <a16:creationId xmlns:a16="http://schemas.microsoft.com/office/drawing/2014/main" id="{80AF0A15-7635-C9B7-A964-064E5B0D7D89}"/>
              </a:ext>
            </a:extLst>
          </p:cNvPr>
          <p:cNvSpPr/>
          <p:nvPr/>
        </p:nvSpPr>
        <p:spPr>
          <a:xfrm>
            <a:off x="423746" y="2246612"/>
            <a:ext cx="150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366BC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2024</a:t>
            </a:r>
            <a:endParaRPr lang="en-US" b="1" baseline="30000" dirty="0">
              <a:solidFill>
                <a:srgbClr val="9366BC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F5297C-3E41-F095-378F-A9E9B58604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pic>
        <p:nvPicPr>
          <p:cNvPr id="12" name="Google Shape;148;p30">
            <a:extLst>
              <a:ext uri="{FF2B5EF4-FFF2-40B4-BE49-F238E27FC236}">
                <a16:creationId xmlns:a16="http://schemas.microsoft.com/office/drawing/2014/main" id="{DDE58E70-C489-07DB-FD74-EA405E49B30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5156" y="93648"/>
            <a:ext cx="387013" cy="4822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F212AA-F11B-78AB-9017-9731A7035E4A}"/>
              </a:ext>
            </a:extLst>
          </p:cNvPr>
          <p:cNvSpPr txBox="1"/>
          <p:nvPr/>
        </p:nvSpPr>
        <p:spPr>
          <a:xfrm>
            <a:off x="-2180492" y="-6066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317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69527"/>
            <a:ext cx="8621560" cy="4139210"/>
          </a:xfrm>
          <a:prstGeom prst="roundRect">
            <a:avLst>
              <a:gd name="adj" fmla="val 545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r>
              <a:rPr lang="ru-RU" sz="1400" b="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</a:t>
            </a: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Опытная эксплуатация Платформы</a:t>
            </a:r>
            <a:r>
              <a:rPr lang="en-US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</a:t>
            </a: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НЦМУ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07896757-7882-D973-CBEF-838F27097741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12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6" name="Rectangle 31">
            <a:extLst>
              <a:ext uri="{FF2B5EF4-FFF2-40B4-BE49-F238E27FC236}">
                <a16:creationId xmlns:a16="http://schemas.microsoft.com/office/drawing/2014/main" id="{F0252FC9-2FA5-C385-41AB-7BD65A166559}"/>
              </a:ext>
            </a:extLst>
          </p:cNvPr>
          <p:cNvSpPr/>
          <p:nvPr/>
        </p:nvSpPr>
        <p:spPr>
          <a:xfrm>
            <a:off x="3275266" y="3827642"/>
            <a:ext cx="5544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ru-RU" baseline="30000" dirty="0">
              <a:solidFill>
                <a:srgbClr val="9366BC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baseline="30000" dirty="0">
              <a:solidFill>
                <a:srgbClr val="9366BC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endParaRPr lang="ru-RU" b="1" baseline="30000" dirty="0">
              <a:solidFill>
                <a:srgbClr val="9366BC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29907-01F0-7411-0843-FC3C5ACE8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pic>
        <p:nvPicPr>
          <p:cNvPr id="12" name="Google Shape;148;p30">
            <a:extLst>
              <a:ext uri="{FF2B5EF4-FFF2-40B4-BE49-F238E27FC236}">
                <a16:creationId xmlns:a16="http://schemas.microsoft.com/office/drawing/2014/main" id="{89C6A165-8E61-3902-1E35-8FB08D7A82C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5156" y="93648"/>
            <a:ext cx="387013" cy="4822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411D49-18CB-E841-A514-B9073A3B3CB1}"/>
              </a:ext>
            </a:extLst>
          </p:cNvPr>
          <p:cNvSpPr txBox="1"/>
          <p:nvPr/>
        </p:nvSpPr>
        <p:spPr>
          <a:xfrm>
            <a:off x="-2180492" y="-6066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E5A24D-B025-C247-4A7B-76A6EA690812}"/>
              </a:ext>
            </a:extLst>
          </p:cNvPr>
          <p:cNvSpPr txBox="1"/>
          <p:nvPr/>
        </p:nvSpPr>
        <p:spPr>
          <a:xfrm>
            <a:off x="478031" y="1036437"/>
            <a:ext cx="2515550" cy="1458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1200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Задача опытной эксплуатации – тестирование функционала Платформы путем решения реальной биомедицинской задачи с совместным участием команд разработчиков и врачей.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33C5C31-7A4A-20D9-6DD3-7A34A32014F5}"/>
              </a:ext>
            </a:extLst>
          </p:cNvPr>
          <p:cNvSpPr txBox="1">
            <a:spLocks/>
          </p:cNvSpPr>
          <p:nvPr/>
        </p:nvSpPr>
        <p:spPr>
          <a:xfrm>
            <a:off x="471768" y="2585864"/>
            <a:ext cx="2515550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Что получает участник?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7587BD-617E-1F01-B98D-010D55D74AE6}"/>
              </a:ext>
            </a:extLst>
          </p:cNvPr>
          <p:cNvSpPr txBox="1"/>
          <p:nvPr/>
        </p:nvSpPr>
        <p:spPr>
          <a:xfrm>
            <a:off x="471768" y="2959721"/>
            <a:ext cx="2515549" cy="1338828"/>
          </a:xfrm>
          <a:prstGeom prst="rect">
            <a:avLst/>
          </a:prstGeom>
          <a:noFill/>
        </p:spPr>
        <p:txBody>
          <a:bodyPr wrap="square" numCol="1" spcCol="36000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Доступ к сервисам Платформы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Вычислительные ресурсы для проведения экспериментов 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Готовую модель ИИ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Опыт совместной работы на единой Платформе</a:t>
            </a:r>
          </a:p>
        </p:txBody>
      </p:sp>
      <p:sp>
        <p:nvSpPr>
          <p:cNvPr id="15" name="Rectangle 31">
            <a:extLst>
              <a:ext uri="{FF2B5EF4-FFF2-40B4-BE49-F238E27FC236}">
                <a16:creationId xmlns:a16="http://schemas.microsoft.com/office/drawing/2014/main" id="{1DC558F2-B9A7-38A9-CBEE-71C529F6EAD7}"/>
              </a:ext>
            </a:extLst>
          </p:cNvPr>
          <p:cNvSpPr/>
          <p:nvPr/>
        </p:nvSpPr>
        <p:spPr>
          <a:xfrm>
            <a:off x="2872047" y="1036437"/>
            <a:ext cx="5947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366BC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Этапы ОЭ:</a:t>
            </a:r>
          </a:p>
        </p:txBody>
      </p:sp>
      <p:pic>
        <p:nvPicPr>
          <p:cNvPr id="315" name="Рисунок 314">
            <a:extLst>
              <a:ext uri="{FF2B5EF4-FFF2-40B4-BE49-F238E27FC236}">
                <a16:creationId xmlns:a16="http://schemas.microsoft.com/office/drawing/2014/main" id="{6A3B5C9B-1434-D152-2F87-DB0047F06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3278" y="1942373"/>
            <a:ext cx="5544691" cy="2368336"/>
          </a:xfrm>
          <a:prstGeom prst="rect">
            <a:avLst/>
          </a:prstGeom>
        </p:spPr>
      </p:pic>
      <p:grpSp>
        <p:nvGrpSpPr>
          <p:cNvPr id="261" name="Группа 260">
            <a:extLst>
              <a:ext uri="{FF2B5EF4-FFF2-40B4-BE49-F238E27FC236}">
                <a16:creationId xmlns:a16="http://schemas.microsoft.com/office/drawing/2014/main" id="{1F80BE1D-77E4-2751-8FC7-43FCC6B76DB5}"/>
              </a:ext>
            </a:extLst>
          </p:cNvPr>
          <p:cNvGrpSpPr/>
          <p:nvPr/>
        </p:nvGrpSpPr>
        <p:grpSpPr>
          <a:xfrm>
            <a:off x="3704873" y="1522788"/>
            <a:ext cx="1799542" cy="508779"/>
            <a:chOff x="2411282" y="1800068"/>
            <a:chExt cx="1799542" cy="508779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71D935DA-0BF5-29FE-8F71-E9B6D8D6E334}"/>
                </a:ext>
              </a:extLst>
            </p:cNvPr>
            <p:cNvCxnSpPr>
              <a:cxnSpLocks/>
              <a:stCxn id="256" idx="4"/>
              <a:endCxn id="257" idx="0"/>
            </p:cNvCxnSpPr>
            <p:nvPr/>
          </p:nvCxnSpPr>
          <p:spPr>
            <a:xfrm>
              <a:off x="2482921" y="1935692"/>
              <a:ext cx="361" cy="229155"/>
            </a:xfrm>
            <a:prstGeom prst="line">
              <a:avLst/>
            </a:prstGeom>
            <a:ln w="12700">
              <a:solidFill>
                <a:srgbClr val="929EA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Овал 255">
              <a:extLst>
                <a:ext uri="{FF2B5EF4-FFF2-40B4-BE49-F238E27FC236}">
                  <a16:creationId xmlns:a16="http://schemas.microsoft.com/office/drawing/2014/main" id="{1AA7E50F-62F7-A4CB-A622-E03AF6910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6921" y="1863692"/>
              <a:ext cx="72000" cy="72000"/>
            </a:xfrm>
            <a:prstGeom prst="ellipse">
              <a:avLst/>
            </a:prstGeom>
            <a:noFill/>
            <a:ln w="12700">
              <a:solidFill>
                <a:srgbClr val="929E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7" name="Овал 256">
              <a:extLst>
                <a:ext uri="{FF2B5EF4-FFF2-40B4-BE49-F238E27FC236}">
                  <a16:creationId xmlns:a16="http://schemas.microsoft.com/office/drawing/2014/main" id="{3CADD4A4-C5BD-A15D-04DC-5C8526BE046F}"/>
                </a:ext>
              </a:extLst>
            </p:cNvPr>
            <p:cNvSpPr/>
            <p:nvPr/>
          </p:nvSpPr>
          <p:spPr>
            <a:xfrm>
              <a:off x="2411282" y="2164847"/>
              <a:ext cx="144000" cy="144000"/>
            </a:xfrm>
            <a:prstGeom prst="ellipse">
              <a:avLst/>
            </a:prstGeom>
            <a:solidFill>
              <a:srgbClr val="3A77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000C5CE2-E84E-CC36-71BF-B763B0438303}"/>
                </a:ext>
              </a:extLst>
            </p:cNvPr>
            <p:cNvSpPr txBox="1"/>
            <p:nvPr/>
          </p:nvSpPr>
          <p:spPr>
            <a:xfrm>
              <a:off x="2554921" y="1800068"/>
              <a:ext cx="1655903" cy="17132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000" b="1" dirty="0">
                  <a:solidFill>
                    <a:srgbClr val="25282B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Постановка задачи на ОЭ</a:t>
              </a:r>
            </a:p>
          </p:txBody>
        </p:sp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4E17D26A-974D-DE7F-530E-3AB6255527B2}"/>
              </a:ext>
            </a:extLst>
          </p:cNvPr>
          <p:cNvGrpSpPr/>
          <p:nvPr/>
        </p:nvGrpSpPr>
        <p:grpSpPr>
          <a:xfrm>
            <a:off x="5622247" y="1521881"/>
            <a:ext cx="2463319" cy="508779"/>
            <a:chOff x="2411282" y="1800068"/>
            <a:chExt cx="2463319" cy="508779"/>
          </a:xfrm>
        </p:grpSpPr>
        <p:cxnSp>
          <p:nvCxnSpPr>
            <p:cNvPr id="263" name="Прямая соединительная линия 262">
              <a:extLst>
                <a:ext uri="{FF2B5EF4-FFF2-40B4-BE49-F238E27FC236}">
                  <a16:creationId xmlns:a16="http://schemas.microsoft.com/office/drawing/2014/main" id="{AF266B4C-501B-5EE6-27B0-76054A25CF00}"/>
                </a:ext>
              </a:extLst>
            </p:cNvPr>
            <p:cNvCxnSpPr>
              <a:cxnSpLocks/>
              <a:stCxn id="264" idx="4"/>
              <a:endCxn id="265" idx="0"/>
            </p:cNvCxnSpPr>
            <p:nvPr/>
          </p:nvCxnSpPr>
          <p:spPr>
            <a:xfrm>
              <a:off x="2482921" y="1935692"/>
              <a:ext cx="361" cy="229155"/>
            </a:xfrm>
            <a:prstGeom prst="line">
              <a:avLst/>
            </a:prstGeom>
            <a:ln w="12700">
              <a:solidFill>
                <a:srgbClr val="929EA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Овал 263">
              <a:extLst>
                <a:ext uri="{FF2B5EF4-FFF2-40B4-BE49-F238E27FC236}">
                  <a16:creationId xmlns:a16="http://schemas.microsoft.com/office/drawing/2014/main" id="{4B8C00A8-9B2D-CBE8-047D-A60C8D24F9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6921" y="1863692"/>
              <a:ext cx="72000" cy="72000"/>
            </a:xfrm>
            <a:prstGeom prst="ellipse">
              <a:avLst/>
            </a:prstGeom>
            <a:noFill/>
            <a:ln w="12700">
              <a:solidFill>
                <a:srgbClr val="929E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5" name="Овал 264">
              <a:extLst>
                <a:ext uri="{FF2B5EF4-FFF2-40B4-BE49-F238E27FC236}">
                  <a16:creationId xmlns:a16="http://schemas.microsoft.com/office/drawing/2014/main" id="{5DE955EC-2619-3442-5D50-FA4209D3E776}"/>
                </a:ext>
              </a:extLst>
            </p:cNvPr>
            <p:cNvSpPr/>
            <p:nvPr/>
          </p:nvSpPr>
          <p:spPr>
            <a:xfrm>
              <a:off x="2411282" y="2164847"/>
              <a:ext cx="144000" cy="144000"/>
            </a:xfrm>
            <a:prstGeom prst="ellipse">
              <a:avLst/>
            </a:prstGeom>
            <a:solidFill>
              <a:srgbClr val="3A77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4B2AFC97-CABE-ED6D-31A0-04A00AD5E500}"/>
                </a:ext>
              </a:extLst>
            </p:cNvPr>
            <p:cNvSpPr txBox="1"/>
            <p:nvPr/>
          </p:nvSpPr>
          <p:spPr>
            <a:xfrm>
              <a:off x="2554921" y="1800068"/>
              <a:ext cx="1655903" cy="17132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000" b="1" dirty="0">
                  <a:solidFill>
                    <a:srgbClr val="25282B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Оформление документации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CCF24995-191F-796A-9F9A-8F25BE183D20}"/>
                </a:ext>
              </a:extLst>
            </p:cNvPr>
            <p:cNvSpPr txBox="1"/>
            <p:nvPr/>
          </p:nvSpPr>
          <p:spPr>
            <a:xfrm>
              <a:off x="2554921" y="1980933"/>
              <a:ext cx="2319680" cy="13708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Соглашение о сотрудничестве, Программа ОЭ и др.</a:t>
              </a:r>
            </a:p>
          </p:txBody>
        </p:sp>
      </p:grpSp>
      <p:grpSp>
        <p:nvGrpSpPr>
          <p:cNvPr id="268" name="Группа 267">
            <a:extLst>
              <a:ext uri="{FF2B5EF4-FFF2-40B4-BE49-F238E27FC236}">
                <a16:creationId xmlns:a16="http://schemas.microsoft.com/office/drawing/2014/main" id="{981C06D8-CE04-B010-4EDC-7AA2D6119F68}"/>
              </a:ext>
            </a:extLst>
          </p:cNvPr>
          <p:cNvGrpSpPr/>
          <p:nvPr/>
        </p:nvGrpSpPr>
        <p:grpSpPr>
          <a:xfrm>
            <a:off x="5684707" y="1886752"/>
            <a:ext cx="2295503" cy="479075"/>
            <a:chOff x="259779" y="1495111"/>
            <a:chExt cx="2295503" cy="479075"/>
          </a:xfrm>
        </p:grpSpPr>
        <p:cxnSp>
          <p:nvCxnSpPr>
            <p:cNvPr id="269" name="Прямая соединительная линия 268">
              <a:extLst>
                <a:ext uri="{FF2B5EF4-FFF2-40B4-BE49-F238E27FC236}">
                  <a16:creationId xmlns:a16="http://schemas.microsoft.com/office/drawing/2014/main" id="{67DDF54A-AFEA-B1B6-3B6F-50F64830B1D5}"/>
                </a:ext>
              </a:extLst>
            </p:cNvPr>
            <p:cNvCxnSpPr>
              <a:cxnSpLocks/>
              <a:stCxn id="270" idx="0"/>
              <a:endCxn id="271" idx="4"/>
            </p:cNvCxnSpPr>
            <p:nvPr/>
          </p:nvCxnSpPr>
          <p:spPr>
            <a:xfrm flipV="1">
              <a:off x="2482921" y="1639111"/>
              <a:ext cx="361" cy="230649"/>
            </a:xfrm>
            <a:prstGeom prst="line">
              <a:avLst/>
            </a:prstGeom>
            <a:ln w="12700">
              <a:solidFill>
                <a:srgbClr val="929EA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Овал 269">
              <a:extLst>
                <a:ext uri="{FF2B5EF4-FFF2-40B4-BE49-F238E27FC236}">
                  <a16:creationId xmlns:a16="http://schemas.microsoft.com/office/drawing/2014/main" id="{B691AA32-D994-162D-B998-4565B4A9CD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6921" y="1869760"/>
              <a:ext cx="72000" cy="72000"/>
            </a:xfrm>
            <a:prstGeom prst="ellipse">
              <a:avLst/>
            </a:prstGeom>
            <a:noFill/>
            <a:ln w="12700">
              <a:solidFill>
                <a:srgbClr val="929E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1" name="Овал 270">
              <a:extLst>
                <a:ext uri="{FF2B5EF4-FFF2-40B4-BE49-F238E27FC236}">
                  <a16:creationId xmlns:a16="http://schemas.microsoft.com/office/drawing/2014/main" id="{A8479086-FA8A-29B7-7156-7640D31CCC1B}"/>
                </a:ext>
              </a:extLst>
            </p:cNvPr>
            <p:cNvSpPr/>
            <p:nvPr/>
          </p:nvSpPr>
          <p:spPr>
            <a:xfrm>
              <a:off x="2411282" y="1495111"/>
              <a:ext cx="144000" cy="144000"/>
            </a:xfrm>
            <a:prstGeom prst="ellipse">
              <a:avLst/>
            </a:prstGeom>
            <a:solidFill>
              <a:srgbClr val="3A77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FAF35C8C-5DCB-0314-87A1-7447CBB4C24C}"/>
                </a:ext>
              </a:extLst>
            </p:cNvPr>
            <p:cNvSpPr txBox="1"/>
            <p:nvPr/>
          </p:nvSpPr>
          <p:spPr>
            <a:xfrm>
              <a:off x="259779" y="1802857"/>
              <a:ext cx="2181216" cy="17132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000" b="1" dirty="0">
                  <a:solidFill>
                    <a:srgbClr val="25282B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Предоставление доступа к Платформе</a:t>
              </a:r>
            </a:p>
          </p:txBody>
        </p:sp>
      </p:grpSp>
      <p:grpSp>
        <p:nvGrpSpPr>
          <p:cNvPr id="278" name="Группа 277">
            <a:extLst>
              <a:ext uri="{FF2B5EF4-FFF2-40B4-BE49-F238E27FC236}">
                <a16:creationId xmlns:a16="http://schemas.microsoft.com/office/drawing/2014/main" id="{4B0D000A-7350-6D46-6CC8-47B2C90EFE92}"/>
              </a:ext>
            </a:extLst>
          </p:cNvPr>
          <p:cNvGrpSpPr/>
          <p:nvPr/>
        </p:nvGrpSpPr>
        <p:grpSpPr>
          <a:xfrm>
            <a:off x="6850547" y="2686495"/>
            <a:ext cx="1131014" cy="508779"/>
            <a:chOff x="1424268" y="1800068"/>
            <a:chExt cx="1131014" cy="508779"/>
          </a:xfrm>
        </p:grpSpPr>
        <p:cxnSp>
          <p:nvCxnSpPr>
            <p:cNvPr id="279" name="Прямая соединительная линия 278">
              <a:extLst>
                <a:ext uri="{FF2B5EF4-FFF2-40B4-BE49-F238E27FC236}">
                  <a16:creationId xmlns:a16="http://schemas.microsoft.com/office/drawing/2014/main" id="{F49F807A-C30D-B621-33D4-FC2DB65B9498}"/>
                </a:ext>
              </a:extLst>
            </p:cNvPr>
            <p:cNvCxnSpPr>
              <a:cxnSpLocks/>
              <a:stCxn id="280" idx="4"/>
              <a:endCxn id="282" idx="0"/>
            </p:cNvCxnSpPr>
            <p:nvPr/>
          </p:nvCxnSpPr>
          <p:spPr>
            <a:xfrm>
              <a:off x="2482921" y="1935692"/>
              <a:ext cx="361" cy="229155"/>
            </a:xfrm>
            <a:prstGeom prst="line">
              <a:avLst/>
            </a:prstGeom>
            <a:ln w="12700">
              <a:solidFill>
                <a:srgbClr val="929EA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Овал 279">
              <a:extLst>
                <a:ext uri="{FF2B5EF4-FFF2-40B4-BE49-F238E27FC236}">
                  <a16:creationId xmlns:a16="http://schemas.microsoft.com/office/drawing/2014/main" id="{CDEBEEBC-95B4-2BFE-9179-3F89C99A45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6921" y="1863692"/>
              <a:ext cx="72000" cy="72000"/>
            </a:xfrm>
            <a:prstGeom prst="ellipse">
              <a:avLst/>
            </a:prstGeom>
            <a:noFill/>
            <a:ln w="12700">
              <a:solidFill>
                <a:srgbClr val="929E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2" name="Овал 281">
              <a:extLst>
                <a:ext uri="{FF2B5EF4-FFF2-40B4-BE49-F238E27FC236}">
                  <a16:creationId xmlns:a16="http://schemas.microsoft.com/office/drawing/2014/main" id="{D17D1E32-A9DF-0C3C-679E-1AC6C199C31D}"/>
                </a:ext>
              </a:extLst>
            </p:cNvPr>
            <p:cNvSpPr/>
            <p:nvPr/>
          </p:nvSpPr>
          <p:spPr>
            <a:xfrm>
              <a:off x="2411282" y="2164847"/>
              <a:ext cx="144000" cy="144000"/>
            </a:xfrm>
            <a:prstGeom prst="ellipse">
              <a:avLst/>
            </a:prstGeom>
            <a:solidFill>
              <a:srgbClr val="3A77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661B325D-26EE-AC4A-D849-E52F017AA116}"/>
                </a:ext>
              </a:extLst>
            </p:cNvPr>
            <p:cNvSpPr txBox="1"/>
            <p:nvPr/>
          </p:nvSpPr>
          <p:spPr>
            <a:xfrm>
              <a:off x="1424268" y="1800068"/>
              <a:ext cx="986653" cy="17132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000" b="1" dirty="0">
                  <a:solidFill>
                    <a:srgbClr val="25282B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Загрузка данных</a:t>
              </a:r>
            </a:p>
          </p:txBody>
        </p:sp>
      </p:grpSp>
      <p:grpSp>
        <p:nvGrpSpPr>
          <p:cNvPr id="284" name="Группа 283">
            <a:extLst>
              <a:ext uri="{FF2B5EF4-FFF2-40B4-BE49-F238E27FC236}">
                <a16:creationId xmlns:a16="http://schemas.microsoft.com/office/drawing/2014/main" id="{2CAF87AA-E350-1836-349F-CFCE7387DEC2}"/>
              </a:ext>
            </a:extLst>
          </p:cNvPr>
          <p:cNvGrpSpPr/>
          <p:nvPr/>
        </p:nvGrpSpPr>
        <p:grpSpPr>
          <a:xfrm>
            <a:off x="4260800" y="2682306"/>
            <a:ext cx="1505086" cy="508779"/>
            <a:chOff x="1050196" y="1800068"/>
            <a:chExt cx="1505086" cy="508779"/>
          </a:xfrm>
        </p:grpSpPr>
        <p:cxnSp>
          <p:nvCxnSpPr>
            <p:cNvPr id="285" name="Прямая соединительная линия 284">
              <a:extLst>
                <a:ext uri="{FF2B5EF4-FFF2-40B4-BE49-F238E27FC236}">
                  <a16:creationId xmlns:a16="http://schemas.microsoft.com/office/drawing/2014/main" id="{E48EC977-3071-A89B-041E-20362002216E}"/>
                </a:ext>
              </a:extLst>
            </p:cNvPr>
            <p:cNvCxnSpPr>
              <a:cxnSpLocks/>
              <a:stCxn id="286" idx="4"/>
              <a:endCxn id="287" idx="0"/>
            </p:cNvCxnSpPr>
            <p:nvPr/>
          </p:nvCxnSpPr>
          <p:spPr>
            <a:xfrm>
              <a:off x="2482921" y="1935692"/>
              <a:ext cx="361" cy="229155"/>
            </a:xfrm>
            <a:prstGeom prst="line">
              <a:avLst/>
            </a:prstGeom>
            <a:ln w="12700">
              <a:solidFill>
                <a:srgbClr val="929EA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Овал 285">
              <a:extLst>
                <a:ext uri="{FF2B5EF4-FFF2-40B4-BE49-F238E27FC236}">
                  <a16:creationId xmlns:a16="http://schemas.microsoft.com/office/drawing/2014/main" id="{CE10238A-8270-753F-BA42-12E48B21B9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6921" y="1863692"/>
              <a:ext cx="72000" cy="72000"/>
            </a:xfrm>
            <a:prstGeom prst="ellipse">
              <a:avLst/>
            </a:prstGeom>
            <a:noFill/>
            <a:ln w="12700">
              <a:solidFill>
                <a:srgbClr val="929E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7" name="Овал 286">
              <a:extLst>
                <a:ext uri="{FF2B5EF4-FFF2-40B4-BE49-F238E27FC236}">
                  <a16:creationId xmlns:a16="http://schemas.microsoft.com/office/drawing/2014/main" id="{86EA2683-D61B-88C2-F349-A0691D0C09D7}"/>
                </a:ext>
              </a:extLst>
            </p:cNvPr>
            <p:cNvSpPr/>
            <p:nvPr/>
          </p:nvSpPr>
          <p:spPr>
            <a:xfrm>
              <a:off x="2411282" y="2164847"/>
              <a:ext cx="144000" cy="144000"/>
            </a:xfrm>
            <a:prstGeom prst="ellipse">
              <a:avLst/>
            </a:prstGeom>
            <a:solidFill>
              <a:srgbClr val="3A77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4CA87A41-752E-2A9A-BFF9-DD0352ED94C0}"/>
                </a:ext>
              </a:extLst>
            </p:cNvPr>
            <p:cNvSpPr txBox="1"/>
            <p:nvPr/>
          </p:nvSpPr>
          <p:spPr>
            <a:xfrm>
              <a:off x="1050197" y="1800068"/>
              <a:ext cx="1360724" cy="17132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000" b="1" dirty="0">
                  <a:solidFill>
                    <a:srgbClr val="25282B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Аннотирование данных</a:t>
              </a: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0AAAD334-B0C3-5E0E-BB4F-918288099F60}"/>
                </a:ext>
              </a:extLst>
            </p:cNvPr>
            <p:cNvSpPr txBox="1"/>
            <p:nvPr/>
          </p:nvSpPr>
          <p:spPr>
            <a:xfrm>
              <a:off x="1050196" y="1974545"/>
              <a:ext cx="1360427" cy="13708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800" dirty="0">
                  <a:solidFill>
                    <a:schemeClr val="bg1">
                      <a:lumMod val="50000"/>
                    </a:schemeClr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при необходимости</a:t>
              </a:r>
            </a:p>
          </p:txBody>
        </p:sp>
      </p:grpSp>
      <p:grpSp>
        <p:nvGrpSpPr>
          <p:cNvPr id="290" name="Группа 289">
            <a:extLst>
              <a:ext uri="{FF2B5EF4-FFF2-40B4-BE49-F238E27FC236}">
                <a16:creationId xmlns:a16="http://schemas.microsoft.com/office/drawing/2014/main" id="{0E40A140-6BEA-DFD5-F4B4-74731776532B}"/>
              </a:ext>
            </a:extLst>
          </p:cNvPr>
          <p:cNvGrpSpPr/>
          <p:nvPr/>
        </p:nvGrpSpPr>
        <p:grpSpPr>
          <a:xfrm>
            <a:off x="3713546" y="3058751"/>
            <a:ext cx="1205444" cy="492113"/>
            <a:chOff x="2411282" y="1495111"/>
            <a:chExt cx="1205444" cy="492113"/>
          </a:xfrm>
        </p:grpSpPr>
        <p:cxnSp>
          <p:nvCxnSpPr>
            <p:cNvPr id="291" name="Прямая соединительная линия 290">
              <a:extLst>
                <a:ext uri="{FF2B5EF4-FFF2-40B4-BE49-F238E27FC236}">
                  <a16:creationId xmlns:a16="http://schemas.microsoft.com/office/drawing/2014/main" id="{4FD427A8-BE3B-BDD0-F241-1A666F93FA9B}"/>
                </a:ext>
              </a:extLst>
            </p:cNvPr>
            <p:cNvCxnSpPr>
              <a:cxnSpLocks/>
              <a:stCxn id="292" idx="0"/>
              <a:endCxn id="293" idx="4"/>
            </p:cNvCxnSpPr>
            <p:nvPr/>
          </p:nvCxnSpPr>
          <p:spPr>
            <a:xfrm flipV="1">
              <a:off x="2482921" y="1639111"/>
              <a:ext cx="361" cy="233866"/>
            </a:xfrm>
            <a:prstGeom prst="line">
              <a:avLst/>
            </a:prstGeom>
            <a:ln w="12700">
              <a:solidFill>
                <a:srgbClr val="929EA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Овал 291">
              <a:extLst>
                <a:ext uri="{FF2B5EF4-FFF2-40B4-BE49-F238E27FC236}">
                  <a16:creationId xmlns:a16="http://schemas.microsoft.com/office/drawing/2014/main" id="{DEBDC24A-8C5C-5D23-1389-5F9B523A17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6921" y="1872977"/>
              <a:ext cx="72000" cy="72000"/>
            </a:xfrm>
            <a:prstGeom prst="ellipse">
              <a:avLst/>
            </a:prstGeom>
            <a:noFill/>
            <a:ln w="12700">
              <a:solidFill>
                <a:srgbClr val="929E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3" name="Овал 292">
              <a:extLst>
                <a:ext uri="{FF2B5EF4-FFF2-40B4-BE49-F238E27FC236}">
                  <a16:creationId xmlns:a16="http://schemas.microsoft.com/office/drawing/2014/main" id="{78D822E2-B2D7-9324-4FFC-E9F0D3623B4B}"/>
                </a:ext>
              </a:extLst>
            </p:cNvPr>
            <p:cNvSpPr/>
            <p:nvPr/>
          </p:nvSpPr>
          <p:spPr>
            <a:xfrm>
              <a:off x="2411282" y="1495111"/>
              <a:ext cx="144000" cy="144000"/>
            </a:xfrm>
            <a:prstGeom prst="ellipse">
              <a:avLst/>
            </a:prstGeom>
            <a:solidFill>
              <a:srgbClr val="3A77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1379D0EA-DE94-00DF-AC71-B5FDA0F4B673}"/>
                </a:ext>
              </a:extLst>
            </p:cNvPr>
            <p:cNvSpPr txBox="1"/>
            <p:nvPr/>
          </p:nvSpPr>
          <p:spPr>
            <a:xfrm>
              <a:off x="2549296" y="1815895"/>
              <a:ext cx="1067430" cy="17132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000" b="1" dirty="0">
                  <a:solidFill>
                    <a:srgbClr val="25282B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Обучение модели</a:t>
              </a:r>
            </a:p>
          </p:txBody>
        </p:sp>
      </p:grpSp>
      <p:grpSp>
        <p:nvGrpSpPr>
          <p:cNvPr id="295" name="Группа 294">
            <a:extLst>
              <a:ext uri="{FF2B5EF4-FFF2-40B4-BE49-F238E27FC236}">
                <a16:creationId xmlns:a16="http://schemas.microsoft.com/office/drawing/2014/main" id="{76F78E0D-76B0-AE77-85B8-4BE19C855587}"/>
              </a:ext>
            </a:extLst>
          </p:cNvPr>
          <p:cNvGrpSpPr/>
          <p:nvPr/>
        </p:nvGrpSpPr>
        <p:grpSpPr>
          <a:xfrm>
            <a:off x="3713546" y="3867586"/>
            <a:ext cx="1799542" cy="507878"/>
            <a:chOff x="2411282" y="1800969"/>
            <a:chExt cx="1799542" cy="507878"/>
          </a:xfrm>
        </p:grpSpPr>
        <p:cxnSp>
          <p:nvCxnSpPr>
            <p:cNvPr id="296" name="Прямая соединительная линия 295">
              <a:extLst>
                <a:ext uri="{FF2B5EF4-FFF2-40B4-BE49-F238E27FC236}">
                  <a16:creationId xmlns:a16="http://schemas.microsoft.com/office/drawing/2014/main" id="{8DCB7CE4-4B99-BDF4-D130-EEFC253AEBD4}"/>
                </a:ext>
              </a:extLst>
            </p:cNvPr>
            <p:cNvCxnSpPr>
              <a:cxnSpLocks/>
              <a:stCxn id="297" idx="4"/>
              <a:endCxn id="298" idx="0"/>
            </p:cNvCxnSpPr>
            <p:nvPr/>
          </p:nvCxnSpPr>
          <p:spPr>
            <a:xfrm>
              <a:off x="2482921" y="1932214"/>
              <a:ext cx="361" cy="232633"/>
            </a:xfrm>
            <a:prstGeom prst="line">
              <a:avLst/>
            </a:prstGeom>
            <a:ln w="12700">
              <a:solidFill>
                <a:srgbClr val="929EA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Овал 296">
              <a:extLst>
                <a:ext uri="{FF2B5EF4-FFF2-40B4-BE49-F238E27FC236}">
                  <a16:creationId xmlns:a16="http://schemas.microsoft.com/office/drawing/2014/main" id="{985EEFBD-2710-9F93-286D-EF3E864DE5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6921" y="1860214"/>
              <a:ext cx="72000" cy="72000"/>
            </a:xfrm>
            <a:prstGeom prst="ellipse">
              <a:avLst/>
            </a:prstGeom>
            <a:noFill/>
            <a:ln w="12700">
              <a:solidFill>
                <a:srgbClr val="929E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8" name="Овал 297">
              <a:extLst>
                <a:ext uri="{FF2B5EF4-FFF2-40B4-BE49-F238E27FC236}">
                  <a16:creationId xmlns:a16="http://schemas.microsoft.com/office/drawing/2014/main" id="{5458DD62-A31B-76B3-304F-7075537DF3CC}"/>
                </a:ext>
              </a:extLst>
            </p:cNvPr>
            <p:cNvSpPr/>
            <p:nvPr/>
          </p:nvSpPr>
          <p:spPr>
            <a:xfrm>
              <a:off x="2411282" y="2164847"/>
              <a:ext cx="144000" cy="144000"/>
            </a:xfrm>
            <a:prstGeom prst="ellipse">
              <a:avLst/>
            </a:prstGeom>
            <a:solidFill>
              <a:srgbClr val="3A77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03AA7A84-3341-3CE5-98B8-2611886EB713}"/>
                </a:ext>
              </a:extLst>
            </p:cNvPr>
            <p:cNvSpPr txBox="1"/>
            <p:nvPr/>
          </p:nvSpPr>
          <p:spPr>
            <a:xfrm>
              <a:off x="2554921" y="1800969"/>
              <a:ext cx="1655903" cy="17132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000" b="1" dirty="0">
                  <a:solidFill>
                    <a:srgbClr val="25282B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Проверка работы модели</a:t>
              </a:r>
            </a:p>
          </p:txBody>
        </p:sp>
      </p:grpSp>
      <p:grpSp>
        <p:nvGrpSpPr>
          <p:cNvPr id="306" name="Группа 305">
            <a:extLst>
              <a:ext uri="{FF2B5EF4-FFF2-40B4-BE49-F238E27FC236}">
                <a16:creationId xmlns:a16="http://schemas.microsoft.com/office/drawing/2014/main" id="{E608B889-6183-ACD2-0671-F5E10831FBCD}"/>
              </a:ext>
            </a:extLst>
          </p:cNvPr>
          <p:cNvGrpSpPr/>
          <p:nvPr/>
        </p:nvGrpSpPr>
        <p:grpSpPr>
          <a:xfrm>
            <a:off x="5721567" y="3867041"/>
            <a:ext cx="2257960" cy="507964"/>
            <a:chOff x="297322" y="1800883"/>
            <a:chExt cx="2257960" cy="507964"/>
          </a:xfrm>
        </p:grpSpPr>
        <p:cxnSp>
          <p:nvCxnSpPr>
            <p:cNvPr id="307" name="Прямая соединительная линия 306">
              <a:extLst>
                <a:ext uri="{FF2B5EF4-FFF2-40B4-BE49-F238E27FC236}">
                  <a16:creationId xmlns:a16="http://schemas.microsoft.com/office/drawing/2014/main" id="{C51EF02F-C280-ADA6-4305-4E121101AA3D}"/>
                </a:ext>
              </a:extLst>
            </p:cNvPr>
            <p:cNvCxnSpPr>
              <a:cxnSpLocks/>
              <a:stCxn id="308" idx="4"/>
              <a:endCxn id="309" idx="0"/>
            </p:cNvCxnSpPr>
            <p:nvPr/>
          </p:nvCxnSpPr>
          <p:spPr>
            <a:xfrm>
              <a:off x="2482921" y="1934893"/>
              <a:ext cx="361" cy="229954"/>
            </a:xfrm>
            <a:prstGeom prst="line">
              <a:avLst/>
            </a:prstGeom>
            <a:ln w="12700">
              <a:solidFill>
                <a:srgbClr val="929EA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" name="Овал 307">
              <a:extLst>
                <a:ext uri="{FF2B5EF4-FFF2-40B4-BE49-F238E27FC236}">
                  <a16:creationId xmlns:a16="http://schemas.microsoft.com/office/drawing/2014/main" id="{7AF621FC-5EE5-1E53-CFEF-618526795F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6921" y="1862893"/>
              <a:ext cx="72000" cy="72000"/>
            </a:xfrm>
            <a:prstGeom prst="ellipse">
              <a:avLst/>
            </a:prstGeom>
            <a:noFill/>
            <a:ln w="12700">
              <a:solidFill>
                <a:srgbClr val="929EA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9" name="Овал 308">
              <a:extLst>
                <a:ext uri="{FF2B5EF4-FFF2-40B4-BE49-F238E27FC236}">
                  <a16:creationId xmlns:a16="http://schemas.microsoft.com/office/drawing/2014/main" id="{B894F8BE-0DBC-D90C-A59A-FDA2C30EFACF}"/>
                </a:ext>
              </a:extLst>
            </p:cNvPr>
            <p:cNvSpPr/>
            <p:nvPr/>
          </p:nvSpPr>
          <p:spPr>
            <a:xfrm>
              <a:off x="2411282" y="2164847"/>
              <a:ext cx="144000" cy="144000"/>
            </a:xfrm>
            <a:prstGeom prst="ellipse">
              <a:avLst/>
            </a:prstGeom>
            <a:solidFill>
              <a:srgbClr val="3A77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1AD0B9BB-FBEA-8335-9016-F67F21B0B6E1}"/>
                </a:ext>
              </a:extLst>
            </p:cNvPr>
            <p:cNvSpPr txBox="1"/>
            <p:nvPr/>
          </p:nvSpPr>
          <p:spPr>
            <a:xfrm>
              <a:off x="297322" y="1800883"/>
              <a:ext cx="2178328" cy="17132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000" b="1" dirty="0">
                  <a:solidFill>
                    <a:srgbClr val="25282B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Оформление итоговой документации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9781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72370"/>
            <a:ext cx="8621560" cy="4139210"/>
          </a:xfrm>
          <a:prstGeom prst="roundRect">
            <a:avLst>
              <a:gd name="adj" fmla="val 545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Анализ ЭКГ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07896757-7882-D973-CBEF-838F27097741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13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29907-01F0-7411-0843-FC3C5ACE8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A18CA7-F34D-6F06-5201-D27651B3A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8973" y="1102615"/>
            <a:ext cx="4386245" cy="13521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79B4B6-8D35-81BC-003D-19B0013E71D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261220" y="2439935"/>
            <a:ext cx="4310780" cy="11209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C4D42D-6CA3-D855-3B51-582A0BB47C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220" y="846901"/>
            <a:ext cx="3978863" cy="15319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FE43CE-371F-35B6-892F-8A8C1E37B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621" y="3612892"/>
            <a:ext cx="5426887" cy="10701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81B3B5-4CCB-1F0E-766B-3A42E3268A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5993" y="2778638"/>
            <a:ext cx="2959225" cy="14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18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72370"/>
            <a:ext cx="8621560" cy="4139210"/>
          </a:xfrm>
          <a:prstGeom prst="roundRect">
            <a:avLst>
              <a:gd name="adj" fmla="val 545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Анализ ЭКГ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07896757-7882-D973-CBEF-838F27097741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14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29907-01F0-7411-0843-FC3C5ACE8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pic>
        <p:nvPicPr>
          <p:cNvPr id="2" name="Google Shape;170;p32">
            <a:extLst>
              <a:ext uri="{FF2B5EF4-FFF2-40B4-BE49-F238E27FC236}">
                <a16:creationId xmlns:a16="http://schemas.microsoft.com/office/drawing/2014/main" id="{57427ED6-C3CB-55A8-F74C-2AEE24987AE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7500" y="815902"/>
            <a:ext cx="1602490" cy="730858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9D936C-153F-F13A-B183-087617DC0E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67" t="19154" b="7110"/>
          <a:stretch/>
        </p:blipFill>
        <p:spPr>
          <a:xfrm>
            <a:off x="7147501" y="3724965"/>
            <a:ext cx="1601580" cy="9527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C8C313-8CE3-7BD4-1D14-D43A0EE9E39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130" b="7349"/>
          <a:stretch/>
        </p:blipFill>
        <p:spPr>
          <a:xfrm>
            <a:off x="7147500" y="1600043"/>
            <a:ext cx="1601580" cy="10119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8710A9-0BD7-432C-3F0A-2066B6B6DB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107"/>
          <a:stretch/>
        </p:blipFill>
        <p:spPr>
          <a:xfrm>
            <a:off x="7148085" y="2660360"/>
            <a:ext cx="1601580" cy="1011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337E3C-E666-ED51-3F10-04A6723DA5C1}"/>
              </a:ext>
            </a:extLst>
          </p:cNvPr>
          <p:cNvSpPr txBox="1"/>
          <p:nvPr/>
        </p:nvSpPr>
        <p:spPr>
          <a:xfrm>
            <a:off x="394010" y="817424"/>
            <a:ext cx="661978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Модели обучены на 1,5+ миллионах цифровых ЭКГ из разных регионов (Республика Татарстан, Москва, Великий Новгород) и данных Скорой помощи Москвы.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В штате ИСП РАН 7 врачей функциональной диагностики.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Создана собственная система аннотирования ЭКГ.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Создан сервис нейросетевой классификации ЭКГ ИСП РАН.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Сервис проходит подготовку к регистрации в</a:t>
            </a:r>
            <a:r>
              <a:rPr lang="ru-RU" sz="1100" strike="noStrike" spc="-1" dirty="0">
                <a:solidFill>
                  <a:srgbClr val="222223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 </a:t>
            </a: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качестве медицинского изделия с элементами ИИ.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F56698-8824-8D31-DADA-D7C754912D7B}"/>
              </a:ext>
            </a:extLst>
          </p:cNvPr>
          <p:cNvSpPr txBox="1"/>
          <p:nvPr/>
        </p:nvSpPr>
        <p:spPr>
          <a:xfrm>
            <a:off x="394010" y="2689844"/>
            <a:ext cx="6619789" cy="1487421"/>
          </a:xfrm>
          <a:prstGeom prst="rect">
            <a:avLst/>
          </a:prstGeom>
          <a:noFill/>
        </p:spPr>
        <p:txBody>
          <a:bodyPr wrap="square" numCol="2" spcCol="360000">
            <a:noAutofit/>
          </a:bodyPr>
          <a:lstStyle/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АВ-блокада 1-ой степени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Желудочковая экстрасистолия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 err="1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Наджелудочковая</a:t>
            </a: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экстрасистолия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Неполная блокада правой ножки пучка Гиса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Отклонение электрической оси влево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Отклонение электрической оси вправо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Полная блокада левой ножки пучка Гиса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Полная блокада правой ножки пучка Гиса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Синусовая брадикардия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Синусовая тахикардия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Фибрилляция предсердий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5BED02E-A827-A5D8-EFE6-F78EEFF8707C}"/>
              </a:ext>
            </a:extLst>
          </p:cNvPr>
          <p:cNvSpPr txBox="1">
            <a:spLocks/>
          </p:cNvSpPr>
          <p:nvPr/>
        </p:nvSpPr>
        <p:spPr>
          <a:xfrm>
            <a:off x="394010" y="2378250"/>
            <a:ext cx="3285342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Список детектируемых синдромов: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1D4B512-7E6C-2C3F-9540-AE11C2F7721F}"/>
              </a:ext>
            </a:extLst>
          </p:cNvPr>
          <p:cNvSpPr txBox="1">
            <a:spLocks/>
          </p:cNvSpPr>
          <p:nvPr/>
        </p:nvSpPr>
        <p:spPr>
          <a:xfrm>
            <a:off x="394009" y="4280684"/>
            <a:ext cx="6619789" cy="3970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Увеличение количества синдромов для предсказания нейронными сетями не является сложной задачей со стороны нейронных сетей, но нужны качественно аннотированные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1154717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Анализ ЭКГ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07896757-7882-D973-CBEF-838F27097741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15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29907-01F0-7411-0843-FC3C5ACE8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3B6C3E95-CE84-E280-72F1-0EFAC5159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21559"/>
              </p:ext>
            </p:extLst>
          </p:nvPr>
        </p:nvGraphicFramePr>
        <p:xfrm>
          <a:off x="261220" y="669524"/>
          <a:ext cx="8621559" cy="3946688"/>
        </p:xfrm>
        <a:graphic>
          <a:graphicData uri="http://schemas.openxmlformats.org/drawingml/2006/table">
            <a:tbl>
              <a:tblPr/>
              <a:tblGrid>
                <a:gridCol w="352929">
                  <a:extLst>
                    <a:ext uri="{9D8B030D-6E8A-4147-A177-3AD203B41FA5}">
                      <a16:colId xmlns:a16="http://schemas.microsoft.com/office/drawing/2014/main" val="4112780143"/>
                    </a:ext>
                  </a:extLst>
                </a:gridCol>
                <a:gridCol w="4858603">
                  <a:extLst>
                    <a:ext uri="{9D8B030D-6E8A-4147-A177-3AD203B41FA5}">
                      <a16:colId xmlns:a16="http://schemas.microsoft.com/office/drawing/2014/main" val="430163949"/>
                    </a:ext>
                  </a:extLst>
                </a:gridCol>
                <a:gridCol w="1678675">
                  <a:extLst>
                    <a:ext uri="{9D8B030D-6E8A-4147-A177-3AD203B41FA5}">
                      <a16:colId xmlns:a16="http://schemas.microsoft.com/office/drawing/2014/main" val="3057060535"/>
                    </a:ext>
                  </a:extLst>
                </a:gridCol>
                <a:gridCol w="1731352">
                  <a:extLst>
                    <a:ext uri="{9D8B030D-6E8A-4147-A177-3AD203B41FA5}">
                      <a16:colId xmlns:a16="http://schemas.microsoft.com/office/drawing/2014/main" val="2050004975"/>
                    </a:ext>
                  </a:extLst>
                </a:gridCol>
              </a:tblGrid>
              <a:tr h="41547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№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Синдром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Чувствительность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Специфичность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990590"/>
                  </a:ext>
                </a:extLst>
              </a:tr>
              <a:tr h="27442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3A77B2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</a:t>
                      </a: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АВ-блокада 1-ой степени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0.923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0.890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743956"/>
                  </a:ext>
                </a:extLst>
              </a:tr>
              <a:tr h="32518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3A77B2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2</a:t>
                      </a: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Желудочковая экстрасистолия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0.930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0.936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525804"/>
                  </a:ext>
                </a:extLst>
              </a:tr>
              <a:tr h="36555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3A77B2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3</a:t>
                      </a: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Наджелудочковая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экстрасистолия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0.930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0.871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4830089"/>
                  </a:ext>
                </a:extLst>
              </a:tr>
              <a:tr h="35988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3A77B2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4</a:t>
                      </a: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Неполная блокада правой ножки пучка Гиса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0.890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0.870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542281"/>
                  </a:ext>
                </a:extLst>
              </a:tr>
              <a:tr h="363427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3A77B2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5</a:t>
                      </a: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Отклонение электрической оси влево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0.940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0.870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835595"/>
                  </a:ext>
                </a:extLst>
              </a:tr>
              <a:tr h="3761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3A77B2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6</a:t>
                      </a: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Отклонение электрической оси вправо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0.946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0.925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067189"/>
                  </a:ext>
                </a:extLst>
              </a:tr>
              <a:tr h="324477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3A77B2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7</a:t>
                      </a: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Полная блокада левой ножки пучка Гиса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0.970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0.900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684798"/>
                  </a:ext>
                </a:extLst>
              </a:tr>
              <a:tr h="31880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3A77B2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8</a:t>
                      </a: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Полная блокада правой ножки пучка Гиса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0.980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0.960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012675"/>
                  </a:ext>
                </a:extLst>
              </a:tr>
              <a:tr h="27442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3A77B2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9</a:t>
                      </a: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Синусовая брадикардия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0.970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0.890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7446704"/>
                  </a:ext>
                </a:extLst>
              </a:tr>
              <a:tr h="27442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3A77B2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10</a:t>
                      </a: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Синусовая тахикардия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0.939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0.898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374224"/>
                  </a:ext>
                </a:extLst>
              </a:tr>
              <a:tr h="27442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3A77B2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11</a:t>
                      </a: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Фибрилляция предсердий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0.969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0.966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5296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137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72370"/>
            <a:ext cx="8621560" cy="4139210"/>
          </a:xfrm>
          <a:prstGeom prst="roundRect">
            <a:avLst>
              <a:gd name="adj" fmla="val 545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Анализ одноканальных ЭКГ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07896757-7882-D973-CBEF-838F27097741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16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29907-01F0-7411-0843-FC3C5ACE8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09D8CAB-7C0B-1C9F-57DD-11627203445A}"/>
              </a:ext>
            </a:extLst>
          </p:cNvPr>
          <p:cNvGrpSpPr/>
          <p:nvPr/>
        </p:nvGrpSpPr>
        <p:grpSpPr>
          <a:xfrm>
            <a:off x="5686866" y="2297924"/>
            <a:ext cx="1958290" cy="1958290"/>
            <a:chOff x="163584" y="1355583"/>
            <a:chExt cx="2501900" cy="25019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9BF6455-D5E8-F6EF-5184-1442CF312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584" y="1355583"/>
              <a:ext cx="2501900" cy="2501900"/>
            </a:xfrm>
            <a:prstGeom prst="rect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324AB95-8AF6-4E28-02A9-AAA91603AD78}"/>
                </a:ext>
              </a:extLst>
            </p:cNvPr>
            <p:cNvSpPr/>
            <p:nvPr/>
          </p:nvSpPr>
          <p:spPr>
            <a:xfrm>
              <a:off x="1153160" y="1606362"/>
              <a:ext cx="477520" cy="415478"/>
            </a:xfrm>
            <a:prstGeom prst="ellipse">
              <a:avLst/>
            </a:prstGeom>
            <a:solidFill>
              <a:srgbClr val="FF352F"/>
            </a:solidFill>
            <a:ln>
              <a:solidFill>
                <a:srgbClr val="FF35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050D64-B3E8-F2EC-297E-42005B53FF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13667"/>
          <a:stretch/>
        </p:blipFill>
        <p:spPr>
          <a:xfrm>
            <a:off x="7206690" y="756752"/>
            <a:ext cx="1650957" cy="2149723"/>
          </a:xfrm>
          <a:prstGeom prst="rect">
            <a:avLst/>
          </a:prstGeom>
        </p:spPr>
      </p:pic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814A2005-0D6C-6720-08E9-C6774D684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983069"/>
              </p:ext>
            </p:extLst>
          </p:nvPr>
        </p:nvGraphicFramePr>
        <p:xfrm>
          <a:off x="430732" y="2494462"/>
          <a:ext cx="5182235" cy="1888410"/>
        </p:xfrm>
        <a:graphic>
          <a:graphicData uri="http://schemas.openxmlformats.org/drawingml/2006/table">
            <a:tbl>
              <a:tblPr/>
              <a:tblGrid>
                <a:gridCol w="2304828">
                  <a:extLst>
                    <a:ext uri="{9D8B030D-6E8A-4147-A177-3AD203B41FA5}">
                      <a16:colId xmlns:a16="http://schemas.microsoft.com/office/drawing/2014/main" val="430163949"/>
                    </a:ext>
                  </a:extLst>
                </a:gridCol>
                <a:gridCol w="1462986">
                  <a:extLst>
                    <a:ext uri="{9D8B030D-6E8A-4147-A177-3AD203B41FA5}">
                      <a16:colId xmlns:a16="http://schemas.microsoft.com/office/drawing/2014/main" val="3057060535"/>
                    </a:ext>
                  </a:extLst>
                </a:gridCol>
                <a:gridCol w="1414421">
                  <a:extLst>
                    <a:ext uri="{9D8B030D-6E8A-4147-A177-3AD203B41FA5}">
                      <a16:colId xmlns:a16="http://schemas.microsoft.com/office/drawing/2014/main" val="2050004975"/>
                    </a:ext>
                  </a:extLst>
                </a:gridCol>
              </a:tblGrid>
              <a:tr h="41547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Синдром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Чувствительность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Специфичность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7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990590"/>
                  </a:ext>
                </a:extLst>
              </a:tr>
              <a:tr h="325188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Желудочковая экстрасистолия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0.98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0.93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525804"/>
                  </a:ext>
                </a:extLst>
              </a:tr>
              <a:tr h="32447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Блокада левой ножки пучка Гиса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0.98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0.91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684798"/>
                  </a:ext>
                </a:extLst>
              </a:tr>
              <a:tr h="27442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Синусовая брадикардия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0.95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0.85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7446704"/>
                  </a:ext>
                </a:extLst>
              </a:tr>
              <a:tr h="27442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Синусовая тахикардия</a:t>
                      </a:r>
                      <a:endParaRPr lang="ru-RU" sz="120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0.98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374224"/>
                  </a:ext>
                </a:extLst>
              </a:tr>
              <a:tr h="27442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Фибрилляция предсердий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0.97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0.90</a:t>
                      </a:r>
                      <a:endParaRPr lang="ru-RU" sz="1200" dirty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54753" marR="54753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5296356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D920FCE-C28F-6FD7-98E3-5A5DB0CC242E}"/>
              </a:ext>
            </a:extLst>
          </p:cNvPr>
          <p:cNvSpPr txBox="1"/>
          <p:nvPr/>
        </p:nvSpPr>
        <p:spPr>
          <a:xfrm>
            <a:off x="5577489" y="4471130"/>
            <a:ext cx="32584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https://ieeecompsac.computer.org/2024/dicar/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2F1DB5-15DA-1D3D-984A-CD63253F4C6D}"/>
              </a:ext>
            </a:extLst>
          </p:cNvPr>
          <p:cNvSpPr txBox="1"/>
          <p:nvPr/>
        </p:nvSpPr>
        <p:spPr>
          <a:xfrm>
            <a:off x="430731" y="4476382"/>
            <a:ext cx="51822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* Данные тестирования на открытом датасете PTB_XL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3DEC8A-182F-5B81-A6A5-D9FC4A6EDAC1}"/>
              </a:ext>
            </a:extLst>
          </p:cNvPr>
          <p:cNvSpPr txBox="1"/>
          <p:nvPr/>
        </p:nvSpPr>
        <p:spPr>
          <a:xfrm>
            <a:off x="430731" y="1188571"/>
            <a:ext cx="594277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2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Результаты работы модели на одноканальных ЭКГ сравнимы с 12-канальными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2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Для получения одноканальной ЭКГ не нужен кардиограф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2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Всё больше моделей смарт-часов поддерживает сбор одноканальных ЭКГ</a:t>
            </a:r>
          </a:p>
        </p:txBody>
      </p:sp>
    </p:spTree>
    <p:extLst>
      <p:ext uri="{BB962C8B-B14F-4D97-AF65-F5344CB8AC3E}">
        <p14:creationId xmlns:p14="http://schemas.microsoft.com/office/powerpoint/2010/main" val="748650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72370"/>
            <a:ext cx="8621560" cy="4139210"/>
          </a:xfrm>
          <a:prstGeom prst="roundRect">
            <a:avLst>
              <a:gd name="adj" fmla="val 545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Задача раннего обнаружения меланомы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07896757-7882-D973-CBEF-838F27097741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17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29907-01F0-7411-0843-FC3C5ACE8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3DEC8A-182F-5B81-A6A5-D9FC4A6EDAC1}"/>
              </a:ext>
            </a:extLst>
          </p:cNvPr>
          <p:cNvSpPr txBox="1"/>
          <p:nvPr/>
        </p:nvSpPr>
        <p:spPr>
          <a:xfrm>
            <a:off x="430732" y="1296264"/>
            <a:ext cx="5314976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8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Предобработка изображения </a:t>
            </a:r>
            <a:r>
              <a:rPr lang="ru-RU" sz="8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— основная цель заключается в улучшении качества изображения путем уменьшения искажений и артефактов изображения, поиска и улучшения качества признаков изображений.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8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Обнаружение объекта </a:t>
            </a:r>
            <a:r>
              <a:rPr lang="ru-RU" sz="8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—  локализация объекта, осуществляемая посредством сегментации изображений и</a:t>
            </a:r>
            <a:r>
              <a:rPr lang="ru-RU" sz="800" strike="noStrike" spc="-1" dirty="0">
                <a:solidFill>
                  <a:srgbClr val="222223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 </a:t>
            </a:r>
            <a:r>
              <a:rPr lang="ru-RU" sz="8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определения положения интересующего объекта.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8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Извлечение признаков и обучение </a:t>
            </a:r>
            <a:r>
              <a:rPr lang="ru-RU" sz="8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— использование статистических методов или методов глубокого обучения для выявления наиболее значимых шаблонов изображения, функций, которые могут быть уникальными для определенного класса изображений и которые впоследствии помогут классификатору различать разные классы.  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+mj-lt"/>
              <a:buAutoNum type="arabicPeriod"/>
            </a:pPr>
            <a:r>
              <a:rPr lang="ru-RU" sz="8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Классификация изображения</a:t>
            </a:r>
            <a:r>
              <a:rPr lang="ru-RU" sz="8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—  обнаруженные объекты классифицируются по предопределенным классам с использованием подходящего метода классификации, который сравнивает шаблоны изображений с</a:t>
            </a:r>
            <a:r>
              <a:rPr lang="ru-RU" sz="800" strike="noStrike" spc="-1" dirty="0">
                <a:solidFill>
                  <a:srgbClr val="222223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 </a:t>
            </a:r>
            <a:r>
              <a:rPr lang="ru-RU" sz="8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целевыми шаблонами.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74056C-32AD-36CE-2298-8D20C12696EF}"/>
              </a:ext>
            </a:extLst>
          </p:cNvPr>
          <p:cNvSpPr txBox="1"/>
          <p:nvPr/>
        </p:nvSpPr>
        <p:spPr>
          <a:xfrm>
            <a:off x="430732" y="803079"/>
            <a:ext cx="5314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Задача распознавания меланомы </a:t>
            </a:r>
            <a:r>
              <a:rPr lang="ru" sz="1200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на основе анализа меланоцитарных изображений включает следующие подзадачи</a:t>
            </a:r>
            <a:r>
              <a:rPr lang="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:</a:t>
            </a:r>
            <a:endParaRPr lang="ru-RU" sz="1200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6" name="Google Shape;141;p20">
            <a:extLst>
              <a:ext uri="{FF2B5EF4-FFF2-40B4-BE49-F238E27FC236}">
                <a16:creationId xmlns:a16="http://schemas.microsoft.com/office/drawing/2014/main" id="{875D4EB5-C23E-7D57-1F78-E72C13C3D98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6760" y="2871499"/>
            <a:ext cx="3033371" cy="1937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6;p20">
            <a:extLst>
              <a:ext uri="{FF2B5EF4-FFF2-40B4-BE49-F238E27FC236}">
                <a16:creationId xmlns:a16="http://schemas.microsoft.com/office/drawing/2014/main" id="{5B4F7AFB-CE5A-A41C-0EB7-3D9DD8708D8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5670" y="1962835"/>
            <a:ext cx="2499547" cy="271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20">
            <a:extLst>
              <a:ext uri="{FF2B5EF4-FFF2-40B4-BE49-F238E27FC236}">
                <a16:creationId xmlns:a16="http://schemas.microsoft.com/office/drawing/2014/main" id="{9C0191EE-4CB8-B8AB-3BE6-FF942AD8D5B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2016" y="963205"/>
            <a:ext cx="2499547" cy="870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8;p20">
            <a:extLst>
              <a:ext uri="{FF2B5EF4-FFF2-40B4-BE49-F238E27FC236}">
                <a16:creationId xmlns:a16="http://schemas.microsoft.com/office/drawing/2014/main" id="{4C320D62-B618-A2AD-8871-34B0D38D152C}"/>
              </a:ext>
            </a:extLst>
          </p:cNvPr>
          <p:cNvSpPr txBox="1"/>
          <p:nvPr/>
        </p:nvSpPr>
        <p:spPr>
          <a:xfrm>
            <a:off x="5875660" y="681380"/>
            <a:ext cx="30000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rgbClr val="43434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1.                 До                          После</a:t>
            </a:r>
            <a:endParaRPr sz="1200" b="1" dirty="0">
              <a:solidFill>
                <a:srgbClr val="43434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4" name="Google Shape;148;p20">
            <a:extLst>
              <a:ext uri="{FF2B5EF4-FFF2-40B4-BE49-F238E27FC236}">
                <a16:creationId xmlns:a16="http://schemas.microsoft.com/office/drawing/2014/main" id="{0983030E-508A-B4B7-A1DE-BAF0FCC12831}"/>
              </a:ext>
            </a:extLst>
          </p:cNvPr>
          <p:cNvSpPr txBox="1"/>
          <p:nvPr/>
        </p:nvSpPr>
        <p:spPr>
          <a:xfrm>
            <a:off x="5875660" y="1950304"/>
            <a:ext cx="38183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rgbClr val="43434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2.</a:t>
            </a:r>
            <a:endParaRPr sz="1200" b="1" dirty="0">
              <a:solidFill>
                <a:srgbClr val="43434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5" name="Google Shape;148;p20">
            <a:extLst>
              <a:ext uri="{FF2B5EF4-FFF2-40B4-BE49-F238E27FC236}">
                <a16:creationId xmlns:a16="http://schemas.microsoft.com/office/drawing/2014/main" id="{FC08E7AB-B5CA-5226-ABFA-C3DF311FF360}"/>
              </a:ext>
            </a:extLst>
          </p:cNvPr>
          <p:cNvSpPr txBox="1"/>
          <p:nvPr/>
        </p:nvSpPr>
        <p:spPr>
          <a:xfrm>
            <a:off x="1360836" y="3655467"/>
            <a:ext cx="38183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rgbClr val="43434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3.</a:t>
            </a:r>
            <a:endParaRPr sz="1200" b="1" dirty="0">
              <a:solidFill>
                <a:srgbClr val="43434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6" name="Google Shape;148;p20">
            <a:extLst>
              <a:ext uri="{FF2B5EF4-FFF2-40B4-BE49-F238E27FC236}">
                <a16:creationId xmlns:a16="http://schemas.microsoft.com/office/drawing/2014/main" id="{85AF54BD-64CC-F182-7623-2699D0782134}"/>
              </a:ext>
            </a:extLst>
          </p:cNvPr>
          <p:cNvSpPr txBox="1"/>
          <p:nvPr/>
        </p:nvSpPr>
        <p:spPr>
          <a:xfrm>
            <a:off x="5851635" y="3655467"/>
            <a:ext cx="38183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rgbClr val="43434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4.</a:t>
            </a:r>
            <a:endParaRPr sz="1200" b="1" dirty="0">
              <a:solidFill>
                <a:srgbClr val="43434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58196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72370"/>
            <a:ext cx="8621560" cy="4139210"/>
          </a:xfrm>
          <a:prstGeom prst="roundRect">
            <a:avLst>
              <a:gd name="adj" fmla="val 545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Сервис обнаружения меланомы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07896757-7882-D973-CBEF-838F27097741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18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29907-01F0-7411-0843-FC3C5ACE8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4056C-32AD-36CE-2298-8D20C12696EF}"/>
              </a:ext>
            </a:extLst>
          </p:cNvPr>
          <p:cNvSpPr txBox="1"/>
          <p:nvPr/>
        </p:nvSpPr>
        <p:spPr>
          <a:xfrm>
            <a:off x="430732" y="4257567"/>
            <a:ext cx="3970671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ru-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Прототип системы для сбора и разметки </a:t>
            </a:r>
            <a:r>
              <a:rPr lang="ru-RU" sz="1200" b="1" dirty="0" err="1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дерматоскопических</a:t>
            </a:r>
            <a:r>
              <a:rPr lang="ru-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изображений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79277-1198-BC4E-C40E-1D63F74F9508}"/>
              </a:ext>
            </a:extLst>
          </p:cNvPr>
          <p:cNvSpPr txBox="1"/>
          <p:nvPr/>
        </p:nvSpPr>
        <p:spPr>
          <a:xfrm>
            <a:off x="4742599" y="4250579"/>
            <a:ext cx="3970671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ru-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Примеры из собственной базы </a:t>
            </a:r>
            <a:br>
              <a:rPr lang="ru-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</a:br>
            <a:r>
              <a:rPr lang="ru-RU" sz="1200" b="1" dirty="0" err="1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дерматоскопических</a:t>
            </a:r>
            <a:r>
              <a:rPr lang="ru-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снимков кожи пациентов из РФ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B5F480-C576-99BD-AF23-E3B4865E31E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30730" y="826119"/>
            <a:ext cx="4116624" cy="3424460"/>
          </a:xfrm>
          <a:prstGeom prst="rect">
            <a:avLst/>
          </a:prstGeom>
          <a:ln w="0"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A0176C-312E-F26B-128E-EEC6B4253C6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075447" y="826119"/>
            <a:ext cx="3304973" cy="34244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762383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72370"/>
            <a:ext cx="8621560" cy="4139210"/>
          </a:xfrm>
          <a:prstGeom prst="roundRect">
            <a:avLst>
              <a:gd name="adj" fmla="val 545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Сервис обнаружения меланомы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07896757-7882-D973-CBEF-838F27097741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19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29907-01F0-7411-0843-FC3C5ACE8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4056C-32AD-36CE-2298-8D20C12696EF}"/>
              </a:ext>
            </a:extLst>
          </p:cNvPr>
          <p:cNvSpPr txBox="1"/>
          <p:nvPr/>
        </p:nvSpPr>
        <p:spPr>
          <a:xfrm>
            <a:off x="430732" y="4257567"/>
            <a:ext cx="8254486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ru-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Интерфейс взаимодействия с системой автоматического анализа </a:t>
            </a:r>
            <a:r>
              <a:rPr lang="ru-RU" sz="1200" b="1" dirty="0" err="1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дерматоскопических</a:t>
            </a:r>
            <a:r>
              <a:rPr lang="ru-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изображений</a:t>
            </a:r>
          </a:p>
          <a:p>
            <a:pPr algn="ctr"/>
            <a:r>
              <a:rPr lang="ru-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и результат анализа загруженного изображения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279C61-BDCD-F9ED-0612-ECED8EFD5D0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79671" y="826119"/>
            <a:ext cx="2398270" cy="3339100"/>
          </a:xfrm>
          <a:prstGeom prst="rect">
            <a:avLst/>
          </a:prstGeom>
          <a:ln w="0"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39E1BE-8D9F-01AA-B15B-2F406F452AB8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328665" y="826119"/>
            <a:ext cx="3635664" cy="3343292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793509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69524"/>
            <a:ext cx="8621560" cy="4139213"/>
          </a:xfrm>
          <a:prstGeom prst="roundRect">
            <a:avLst>
              <a:gd name="adj" fmla="val 4643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7253326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Основа ИСП РАН – постоянно развивающаяся научная школа</a:t>
            </a:r>
          </a:p>
        </p:txBody>
      </p:sp>
      <p:sp>
        <p:nvSpPr>
          <p:cNvPr id="6" name="Google Shape;116;p31">
            <a:extLst>
              <a:ext uri="{FF2B5EF4-FFF2-40B4-BE49-F238E27FC236}">
                <a16:creationId xmlns:a16="http://schemas.microsoft.com/office/drawing/2014/main" id="{7E9C5E39-89A4-0387-5F83-0BBE1524CFD7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E3B35-D4B7-86EC-C776-29A0DA1AED59}"/>
              </a:ext>
            </a:extLst>
          </p:cNvPr>
          <p:cNvSpPr txBox="1"/>
          <p:nvPr/>
        </p:nvSpPr>
        <p:spPr>
          <a:xfrm>
            <a:off x="394010" y="2822066"/>
            <a:ext cx="400056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«Если мы глубже разберемся в этом эпохальном советском суперкомпьютере, это позволит пересмотреть заявления времён холодной войны об отставании русской технологии, а</a:t>
            </a:r>
            <a:r>
              <a:rPr lang="ru-RU" sz="1400" strike="noStrike" spc="-1" dirty="0">
                <a:solidFill>
                  <a:srgbClr val="222223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 </a:t>
            </a:r>
            <a:r>
              <a:rPr lang="ru-RU" sz="14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также подтвердить или развеять мифы о</a:t>
            </a:r>
            <a:r>
              <a:rPr lang="ru-RU" sz="1400" strike="noStrike" spc="-1" dirty="0">
                <a:solidFill>
                  <a:srgbClr val="222223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 </a:t>
            </a:r>
            <a:r>
              <a:rPr lang="ru-RU" sz="14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технологическом совершенстве наших союзников».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7484FA-255E-8D93-E192-AA8D0C95D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sp>
        <p:nvSpPr>
          <p:cNvPr id="12" name="Rectangle 25">
            <a:extLst>
              <a:ext uri="{FF2B5EF4-FFF2-40B4-BE49-F238E27FC236}">
                <a16:creationId xmlns:a16="http://schemas.microsoft.com/office/drawing/2014/main" id="{50A1D24D-CB0F-1D39-2385-78F2B6913064}"/>
              </a:ext>
            </a:extLst>
          </p:cNvPr>
          <p:cNvSpPr/>
          <p:nvPr/>
        </p:nvSpPr>
        <p:spPr>
          <a:xfrm>
            <a:off x="394009" y="4422504"/>
            <a:ext cx="400056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PT Sans" panose="020B0503020203020204" pitchFamily="34" charset="-52"/>
                <a:ea typeface="PT Sans" panose="020B0503020203020204" pitchFamily="34" charset="-52"/>
                <a:cs typeface="Open Sans" panose="020B0606030504020204" pitchFamily="34" charset="0"/>
              </a:rPr>
              <a:t>Doron Swade, senior curator of computing and information technology</a:t>
            </a:r>
            <a:endParaRPr lang="ru-RU" sz="900" dirty="0">
              <a:latin typeface="PT Sans" panose="020B0503020203020204" pitchFamily="34" charset="-52"/>
              <a:ea typeface="PT Sans" panose="020B0503020203020204" pitchFamily="34" charset="-52"/>
              <a:cs typeface="Open Sans" panose="020B0606030504020204" pitchFamily="34" charset="0"/>
            </a:endParaRP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32E8D180-F123-1E93-058C-0A968485A892}"/>
              </a:ext>
            </a:extLst>
          </p:cNvPr>
          <p:cNvSpPr txBox="1"/>
          <p:nvPr/>
        </p:nvSpPr>
        <p:spPr>
          <a:xfrm>
            <a:off x="3191217" y="749666"/>
            <a:ext cx="27612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БЭСМ-6 в музее науки Лондона</a:t>
            </a: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E6093AC5-4EC8-3E83-EAFA-2928BBBDE6CF}"/>
              </a:ext>
            </a:extLst>
          </p:cNvPr>
          <p:cNvSpPr txBox="1"/>
          <p:nvPr/>
        </p:nvSpPr>
        <p:spPr>
          <a:xfrm>
            <a:off x="394010" y="749666"/>
            <a:ext cx="12722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С.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Лебедев</a:t>
            </a:r>
          </a:p>
        </p:txBody>
      </p:sp>
      <p:sp>
        <p:nvSpPr>
          <p:cNvPr id="15" name="TextBox 34">
            <a:extLst>
              <a:ext uri="{FF2B5EF4-FFF2-40B4-BE49-F238E27FC236}">
                <a16:creationId xmlns:a16="http://schemas.microsoft.com/office/drawing/2014/main" id="{40BB6348-8901-8B56-E70E-386C51E168C4}"/>
              </a:ext>
            </a:extLst>
          </p:cNvPr>
          <p:cNvSpPr txBox="1"/>
          <p:nvPr/>
        </p:nvSpPr>
        <p:spPr>
          <a:xfrm>
            <a:off x="7473220" y="749666"/>
            <a:ext cx="12722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Л.Н. Королёв</a:t>
            </a: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8E4F9B78-2143-10BE-C82F-DB2EB7ACAD23}"/>
              </a:ext>
            </a:extLst>
          </p:cNvPr>
          <p:cNvSpPr txBox="1"/>
          <p:nvPr/>
        </p:nvSpPr>
        <p:spPr>
          <a:xfrm>
            <a:off x="1794697" y="749666"/>
            <a:ext cx="12722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В.А. Мельников</a:t>
            </a:r>
          </a:p>
        </p:txBody>
      </p:sp>
      <p:sp>
        <p:nvSpPr>
          <p:cNvPr id="17" name="TextBox 34">
            <a:extLst>
              <a:ext uri="{FF2B5EF4-FFF2-40B4-BE49-F238E27FC236}">
                <a16:creationId xmlns:a16="http://schemas.microsoft.com/office/drawing/2014/main" id="{895570EE-D792-A4AE-3855-63EAE2D02586}"/>
              </a:ext>
            </a:extLst>
          </p:cNvPr>
          <p:cNvSpPr txBox="1"/>
          <p:nvPr/>
        </p:nvSpPr>
        <p:spPr>
          <a:xfrm>
            <a:off x="6076700" y="749666"/>
            <a:ext cx="12722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В.П. Иванников</a:t>
            </a:r>
          </a:p>
        </p:txBody>
      </p:sp>
      <p:pic>
        <p:nvPicPr>
          <p:cNvPr id="20" name="Google Shape;78;p15">
            <a:extLst>
              <a:ext uri="{FF2B5EF4-FFF2-40B4-BE49-F238E27FC236}">
                <a16:creationId xmlns:a16="http://schemas.microsoft.com/office/drawing/2014/main" id="{9EF12C66-DA23-6ADC-25B1-E44737F08E0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009" y="969777"/>
            <a:ext cx="1272256" cy="167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9;p15">
            <a:extLst>
              <a:ext uri="{FF2B5EF4-FFF2-40B4-BE49-F238E27FC236}">
                <a16:creationId xmlns:a16="http://schemas.microsoft.com/office/drawing/2014/main" id="{9872D14D-DD1B-58A7-ACF6-4AE0D567262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rcRect b="7559"/>
          <a:stretch/>
        </p:blipFill>
        <p:spPr>
          <a:xfrm>
            <a:off x="3191217" y="968809"/>
            <a:ext cx="2761218" cy="167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0;p15">
            <a:extLst>
              <a:ext uri="{FF2B5EF4-FFF2-40B4-BE49-F238E27FC236}">
                <a16:creationId xmlns:a16="http://schemas.microsoft.com/office/drawing/2014/main" id="{D84236E8-BCBC-8EB2-ABD6-53AED1FF619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rcRect b="5253"/>
          <a:stretch/>
        </p:blipFill>
        <p:spPr>
          <a:xfrm>
            <a:off x="1799054" y="968809"/>
            <a:ext cx="1274046" cy="167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1;p15">
            <a:extLst>
              <a:ext uri="{FF2B5EF4-FFF2-40B4-BE49-F238E27FC236}">
                <a16:creationId xmlns:a16="http://schemas.microsoft.com/office/drawing/2014/main" id="{F4DD1C02-F472-BAAC-E8D7-1249389A6EA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rcRect t="9506"/>
          <a:stretch/>
        </p:blipFill>
        <p:spPr>
          <a:xfrm>
            <a:off x="6076699" y="968806"/>
            <a:ext cx="1275071" cy="167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2;p15">
            <a:extLst>
              <a:ext uri="{FF2B5EF4-FFF2-40B4-BE49-F238E27FC236}">
                <a16:creationId xmlns:a16="http://schemas.microsoft.com/office/drawing/2014/main" id="{9326134F-A0D1-F131-B736-7E77938B4B6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rcRect b="2349"/>
          <a:stretch/>
        </p:blipFill>
        <p:spPr>
          <a:xfrm>
            <a:off x="7471431" y="968807"/>
            <a:ext cx="1274046" cy="167238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34">
            <a:extLst>
              <a:ext uri="{FF2B5EF4-FFF2-40B4-BE49-F238E27FC236}">
                <a16:creationId xmlns:a16="http://schemas.microsoft.com/office/drawing/2014/main" id="{810152E0-7AB6-9268-E9EE-D41F0E8EE05D}"/>
              </a:ext>
            </a:extLst>
          </p:cNvPr>
          <p:cNvSpPr txBox="1"/>
          <p:nvPr/>
        </p:nvSpPr>
        <p:spPr>
          <a:xfrm>
            <a:off x="6691488" y="4438464"/>
            <a:ext cx="20539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2023: 75 лет ИТ в России</a:t>
            </a:r>
          </a:p>
        </p:txBody>
      </p:sp>
      <p:sp>
        <p:nvSpPr>
          <p:cNvPr id="260" name="TextBox 34">
            <a:extLst>
              <a:ext uri="{FF2B5EF4-FFF2-40B4-BE49-F238E27FC236}">
                <a16:creationId xmlns:a16="http://schemas.microsoft.com/office/drawing/2014/main" id="{7F70C4B5-0890-02B8-F0CA-851C826ECA31}"/>
              </a:ext>
            </a:extLst>
          </p:cNvPr>
          <p:cNvSpPr txBox="1"/>
          <p:nvPr/>
        </p:nvSpPr>
        <p:spPr>
          <a:xfrm>
            <a:off x="4507221" y="4438464"/>
            <a:ext cx="20539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2019: 25 лет ИСП РАН</a:t>
            </a:r>
          </a:p>
        </p:txBody>
      </p:sp>
      <p:pic>
        <p:nvPicPr>
          <p:cNvPr id="263" name="Google Shape;76;p15">
            <a:extLst>
              <a:ext uri="{FF2B5EF4-FFF2-40B4-BE49-F238E27FC236}">
                <a16:creationId xmlns:a16="http://schemas.microsoft.com/office/drawing/2014/main" id="{2CC45059-5165-08B9-45F1-2AE374F9BB4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07221" y="2822064"/>
            <a:ext cx="2053988" cy="16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85;p15">
            <a:extLst>
              <a:ext uri="{FF2B5EF4-FFF2-40B4-BE49-F238E27FC236}">
                <a16:creationId xmlns:a16="http://schemas.microsoft.com/office/drawing/2014/main" id="{F575DB63-D606-2B64-8F3B-5C0D4A0214D7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rcRect r="13282"/>
          <a:stretch/>
        </p:blipFill>
        <p:spPr>
          <a:xfrm>
            <a:off x="6691489" y="2822064"/>
            <a:ext cx="2053988" cy="16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72370"/>
            <a:ext cx="8621560" cy="4139210"/>
          </a:xfrm>
          <a:prstGeom prst="roundRect">
            <a:avLst>
              <a:gd name="adj" fmla="val 545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Совместные работы с Институтом психологии РАН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07896757-7882-D973-CBEF-838F27097741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20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29907-01F0-7411-0843-FC3C5ACE8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1467AC-2A1F-2F6F-762B-BE8A05C16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12"/>
          <a:stretch/>
        </p:blipFill>
        <p:spPr bwMode="auto">
          <a:xfrm>
            <a:off x="5425024" y="874790"/>
            <a:ext cx="3273842" cy="375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71F480-509D-BF45-D7A4-6C20CDD9879F}"/>
              </a:ext>
            </a:extLst>
          </p:cNvPr>
          <p:cNvSpPr txBox="1"/>
          <p:nvPr/>
        </p:nvSpPr>
        <p:spPr>
          <a:xfrm>
            <a:off x="394010" y="1161022"/>
            <a:ext cx="479896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1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 помощью передовых методов ИИ проведено исследование более 750 тысяч постов </a:t>
            </a:r>
            <a:r>
              <a:rPr lang="en-US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VK </a:t>
            </a: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для понимания взаимодействия между поведением в соцсетях и психологическими особенностями.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1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Опубликована статья в журнале </a:t>
            </a:r>
            <a:r>
              <a:rPr lang="en-US" sz="11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Scientific Reports (Q1) </a:t>
            </a:r>
            <a:r>
              <a:rPr lang="en-US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«Applying explainable artificial intelligence methods to models for diagnosing personal traits and cognitive abilities by social network data», </a:t>
            </a: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Анастасия Панфилова (Институт психологии РАН) и Денис </a:t>
            </a:r>
            <a:r>
              <a:rPr lang="ru-RU" sz="1100" strike="noStrike" spc="-1" dirty="0" err="1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Турдаков</a:t>
            </a: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20A2D76-2ECF-C093-A5E0-92330EDC2D90}"/>
              </a:ext>
            </a:extLst>
          </p:cNvPr>
          <p:cNvSpPr txBox="1">
            <a:spLocks/>
          </p:cNvSpPr>
          <p:nvPr/>
        </p:nvSpPr>
        <p:spPr>
          <a:xfrm>
            <a:off x="394009" y="874790"/>
            <a:ext cx="4798963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Анализ соцсетей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68CCA8-300B-3B1E-78AE-B307C387C23E}"/>
              </a:ext>
            </a:extLst>
          </p:cNvPr>
          <p:cNvSpPr txBox="1"/>
          <p:nvPr/>
        </p:nvSpPr>
        <p:spPr>
          <a:xfrm>
            <a:off x="394009" y="2857982"/>
            <a:ext cx="4798963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1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C 2023 года развиваются два направления: </a:t>
            </a: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детектирование ментальных проблем (ПТСР) и детектирование стресса и усталости у</a:t>
            </a:r>
            <a:r>
              <a:rPr lang="ru-RU" sz="1100" strike="noStrike" spc="-1" dirty="0">
                <a:solidFill>
                  <a:srgbClr val="222223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 </a:t>
            </a: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человека.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1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Ведётся совместная работа с </a:t>
            </a:r>
            <a:r>
              <a:rPr lang="ru-RU" sz="1100" b="1" strike="noStrike" spc="-1" dirty="0" err="1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</a:t>
            </a:r>
            <a:r>
              <a:rPr lang="ru-RU" sz="11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. Мелик-Карамян (Институт психологии РАН) </a:t>
            </a: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по составлению наборов данных для исследований в области автоматического распознавания эмоций с помощью нейросетей.</a:t>
            </a:r>
          </a:p>
          <a:p>
            <a:pPr marL="285750" indent="-285750">
              <a:spcBef>
                <a:spcPts val="600"/>
              </a:spcBef>
              <a:buClr>
                <a:srgbClr val="3A77B2"/>
              </a:buClr>
              <a:buFont typeface="Arial" panose="020B0604020202020204" pitchFamily="34" charset="0"/>
              <a:buChar char="•"/>
            </a:pPr>
            <a:r>
              <a:rPr lang="ru-RU" sz="11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Одна из актуальных задач – объединить данные нескольких типов: </a:t>
            </a:r>
            <a:r>
              <a:rPr lang="ru-RU" sz="11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ЭКГ + детектирование эмоций (видео, аудио, тексты). Задачи пока решаются отдельно на открытых датасетах.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F5A33CA-3093-738E-8045-8C4BBADCF92E}"/>
              </a:ext>
            </a:extLst>
          </p:cNvPr>
          <p:cNvSpPr txBox="1">
            <a:spLocks/>
          </p:cNvSpPr>
          <p:nvPr/>
        </p:nvSpPr>
        <p:spPr>
          <a:xfrm>
            <a:off x="394008" y="2571750"/>
            <a:ext cx="4798963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Распознавание эмоций</a:t>
            </a:r>
          </a:p>
        </p:txBody>
      </p:sp>
    </p:spTree>
    <p:extLst>
      <p:ext uri="{BB962C8B-B14F-4D97-AF65-F5344CB8AC3E}">
        <p14:creationId xmlns:p14="http://schemas.microsoft.com/office/powerpoint/2010/main" val="3910329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72370"/>
            <a:ext cx="8621560" cy="4139210"/>
          </a:xfrm>
          <a:prstGeom prst="roundRect">
            <a:avLst>
              <a:gd name="adj" fmla="val 545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Наши ежегодные конференции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07896757-7882-D973-CBEF-838F27097741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21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29907-01F0-7411-0843-FC3C5ACE8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pic>
        <p:nvPicPr>
          <p:cNvPr id="2" name="Google Shape;199;p35">
            <a:extLst>
              <a:ext uri="{FF2B5EF4-FFF2-40B4-BE49-F238E27FC236}">
                <a16:creationId xmlns:a16="http://schemas.microsoft.com/office/drawing/2014/main" id="{CC3C3C3A-1A21-4CEC-AADB-7462043DB32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7125" y="815808"/>
            <a:ext cx="2541825" cy="169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0;p35">
            <a:extLst>
              <a:ext uri="{FF2B5EF4-FFF2-40B4-BE49-F238E27FC236}">
                <a16:creationId xmlns:a16="http://schemas.microsoft.com/office/drawing/2014/main" id="{EEC7BCB9-37CD-FA87-0568-76E5C7CF81D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9950" y="816933"/>
            <a:ext cx="2541825" cy="169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1;p35">
            <a:extLst>
              <a:ext uri="{FF2B5EF4-FFF2-40B4-BE49-F238E27FC236}">
                <a16:creationId xmlns:a16="http://schemas.microsoft.com/office/drawing/2014/main" id="{3D93CB69-9058-9042-1D13-40548F0CCDA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17120" y="2585883"/>
            <a:ext cx="5174656" cy="204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E75858-9BF1-6810-12E5-E8B54CA8E72D}"/>
              </a:ext>
            </a:extLst>
          </p:cNvPr>
          <p:cNvSpPr txBox="1"/>
          <p:nvPr/>
        </p:nvSpPr>
        <p:spPr>
          <a:xfrm>
            <a:off x="352223" y="971389"/>
            <a:ext cx="3173891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Открытая конференция ИСП РАН (5-6 декабря 2024 г.)</a:t>
            </a:r>
            <a:br>
              <a:rPr lang="ru-RU" sz="750" b="1" dirty="0">
                <a:solidFill>
                  <a:srgbClr val="B45F06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</a:br>
            <a:r>
              <a:rPr lang="ru-RU" sz="750" b="1" dirty="0">
                <a:solidFill>
                  <a:schemeClr val="dk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www.isprasopen.ru</a:t>
            </a:r>
            <a:br>
              <a:rPr lang="ru-RU" sz="750" dirty="0">
                <a:latin typeface="PT Sans" panose="020B0503020203020204" pitchFamily="34" charset="-52"/>
                <a:ea typeface="PT Sans" panose="020B0503020203020204" pitchFamily="34" charset="-52"/>
              </a:rPr>
            </a:br>
            <a:r>
              <a:rPr lang="ru-RU" sz="750" dirty="0">
                <a:latin typeface="PT Sans" panose="020B0503020203020204" pitchFamily="34" charset="-52"/>
                <a:ea typeface="PT Sans" panose="020B0503020203020204" pitchFamily="34" charset="-52"/>
              </a:rPr>
              <a:t>С 2016 г. в Москве при поддержке IEEE, IEEE Computer Society, Samsung, Huawei и др. Более 1000 участников и 100 докладчиков.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75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75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75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«</a:t>
            </a:r>
            <a:r>
              <a:rPr lang="ru-RU" sz="750" b="1" dirty="0" err="1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Иванниковские</a:t>
            </a:r>
            <a:r>
              <a:rPr lang="ru-RU" sz="75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чтения» (17-18 мая 2024, Великий Новгород)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" b="1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www.ivannikov-ws.org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" dirty="0">
                <a:latin typeface="PT Sans" panose="020B0503020203020204" pitchFamily="34" charset="-52"/>
                <a:ea typeface="PT Sans" panose="020B0503020203020204" pitchFamily="34" charset="-52"/>
              </a:rPr>
              <a:t>С 2018 г. в разных городах при поддержке IEEE, IEEE Computer Society и др. Более 200 участников и 40 докладчиков.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750" dirty="0">
              <a:solidFill>
                <a:schemeClr val="dk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75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«Анализ данных в медицине» (17-18 мая 2024, Великий Новгород)</a:t>
            </a:r>
            <a:br>
              <a:rPr lang="ru-RU" sz="75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</a:br>
            <a:r>
              <a:rPr lang="ru-RU" sz="750" b="1" dirty="0">
                <a:solidFill>
                  <a:schemeClr val="dk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digitalmed.ru</a:t>
            </a:r>
            <a:endParaRPr lang="ru-RU" sz="750" dirty="0">
              <a:solidFill>
                <a:schemeClr val="dk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750" dirty="0">
                <a:solidFill>
                  <a:schemeClr val="dk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C 2021 г. в разных городах. В числе организаторов: Сеченовский университет, МНОЦ МГУ, НИИ </a:t>
            </a:r>
            <a:r>
              <a:rPr lang="ru-RU" sz="750" dirty="0" err="1">
                <a:solidFill>
                  <a:schemeClr val="dk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АГиР</a:t>
            </a:r>
            <a:r>
              <a:rPr lang="ru-RU" sz="750" dirty="0">
                <a:solidFill>
                  <a:schemeClr val="dk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им. Д.О. Отта и др.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750" dirty="0">
              <a:solidFill>
                <a:schemeClr val="dk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" b="1" dirty="0" err="1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SYRCoSE</a:t>
            </a:r>
            <a:r>
              <a:rPr lang="ru-RU" sz="75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 (Весенняя конференция молодых</a:t>
            </a:r>
            <a:br>
              <a:rPr lang="ru-RU" sz="75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</a:br>
            <a:r>
              <a:rPr lang="ru-RU" sz="75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ученых по программной инженерии) (29-31 мая, Ставрополь)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" dirty="0">
                <a:latin typeface="PT Sans" panose="020B0503020203020204" pitchFamily="34" charset="-52"/>
                <a:ea typeface="PT Sans" panose="020B0503020203020204" pitchFamily="34" charset="-52"/>
              </a:rPr>
              <a:t>С 2007 г. в разных городах.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" dirty="0">
                <a:latin typeface="PT Sans" panose="020B0503020203020204" pitchFamily="34" charset="-52"/>
                <a:ea typeface="PT Sans" panose="020B0503020203020204" pitchFamily="34" charset="-52"/>
              </a:rPr>
              <a:t>Более 30 докладчиков. Язык конференции – английский.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75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OS DAY (20-21 июня 2024, Москва)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" b="1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osday.ru</a:t>
            </a:r>
            <a:br>
              <a:rPr lang="ru-RU" sz="750" dirty="0">
                <a:latin typeface="PT Sans" panose="020B0503020203020204" pitchFamily="34" charset="-52"/>
                <a:ea typeface="PT Sans" panose="020B0503020203020204" pitchFamily="34" charset="-52"/>
              </a:rPr>
            </a:br>
            <a:r>
              <a:rPr lang="ru-RU" sz="750" dirty="0">
                <a:latin typeface="PT Sans" panose="020B0503020203020204" pitchFamily="34" charset="-52"/>
                <a:ea typeface="PT Sans" panose="020B0503020203020204" pitchFamily="34" charset="-52"/>
              </a:rPr>
              <a:t>С 2014 г. Организаторы: DZ Systems, </a:t>
            </a:r>
            <a:r>
              <a:rPr lang="ru-RU" sz="750" dirty="0" err="1">
                <a:latin typeface="PT Sans" panose="020B0503020203020204" pitchFamily="34" charset="-52"/>
                <a:ea typeface="PT Sans" panose="020B0503020203020204" pitchFamily="34" charset="-52"/>
              </a:rPr>
              <a:t>РусБИТех</a:t>
            </a:r>
            <a:r>
              <a:rPr lang="ru-RU" sz="750" dirty="0">
                <a:latin typeface="PT Sans" panose="020B0503020203020204" pitchFamily="34" charset="-52"/>
                <a:ea typeface="PT Sans" panose="020B0503020203020204" pitchFamily="34" charset="-52"/>
              </a:rPr>
              <a:t>, Лаборатория Касперского и др. Более 30 докладчиков.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75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Круглый стол «Системное программирование как ключевое направление противодействия </a:t>
            </a:r>
            <a:r>
              <a:rPr lang="ru-RU" sz="750" b="1" dirty="0" err="1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киберугрозам</a:t>
            </a:r>
            <a:r>
              <a:rPr lang="ru-RU" sz="75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» на форуме «Армия»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" dirty="0">
                <a:latin typeface="PT Sans" panose="020B0503020203020204" pitchFamily="34" charset="-52"/>
                <a:ea typeface="PT Sans" panose="020B0503020203020204" pitchFamily="34" charset="-52"/>
              </a:rPr>
              <a:t>С 2018 г. Более 100 участников и 20 докладчиков.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BD81DC3-C536-1E1A-E96F-2B174F9DE6B5}"/>
              </a:ext>
            </a:extLst>
          </p:cNvPr>
          <p:cNvSpPr/>
          <p:nvPr/>
        </p:nvSpPr>
        <p:spPr>
          <a:xfrm>
            <a:off x="352224" y="815808"/>
            <a:ext cx="3173896" cy="862867"/>
          </a:xfrm>
          <a:prstGeom prst="rect">
            <a:avLst/>
          </a:prstGeom>
          <a:noFill/>
          <a:ln w="12700">
            <a:solidFill>
              <a:srgbClr val="3A7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473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3E1083-29BB-6A19-DF1D-B67596E08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C26A05-141F-97C4-A2CD-EC2AFC0D9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8234" y="937519"/>
            <a:ext cx="6905766" cy="42059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C8E0B4-A78F-67B9-3FAC-CD6F52CC36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9999" y="2651736"/>
            <a:ext cx="1224000" cy="322108"/>
          </a:xfrm>
          <a:prstGeom prst="rect">
            <a:avLst/>
          </a:prstGeom>
        </p:spPr>
      </p:pic>
      <p:sp>
        <p:nvSpPr>
          <p:cNvPr id="8" name="Google Shape;115;p31">
            <a:extLst>
              <a:ext uri="{FF2B5EF4-FFF2-40B4-BE49-F238E27FC236}">
                <a16:creationId xmlns:a16="http://schemas.microsoft.com/office/drawing/2014/main" id="{C1D35D50-6745-9313-CD12-B85C479BD2A6}"/>
              </a:ext>
            </a:extLst>
          </p:cNvPr>
          <p:cNvSpPr/>
          <p:nvPr/>
        </p:nvSpPr>
        <p:spPr>
          <a:xfrm>
            <a:off x="1" y="890022"/>
            <a:ext cx="9143999" cy="11079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b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Спасибо за внимание!</a:t>
            </a:r>
            <a:endParaRPr lang="ru-RU" sz="2400" b="1" spc="-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ru-RU" sz="1600" b="1" strike="noStrike" spc="-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600" b="1" strike="noStrike" spc="-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Приглашаем к сотрудничеству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600" b="1" strike="noStrike" spc="-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и опытной эксплуатации!</a:t>
            </a:r>
          </a:p>
        </p:txBody>
      </p:sp>
      <p:sp>
        <p:nvSpPr>
          <p:cNvPr id="2" name="Google Shape;116;p31">
            <a:extLst>
              <a:ext uri="{FF2B5EF4-FFF2-40B4-BE49-F238E27FC236}">
                <a16:creationId xmlns:a16="http://schemas.microsoft.com/office/drawing/2014/main" id="{FC4369D5-4706-A94E-F872-CA1B6097ECE8}"/>
              </a:ext>
            </a:extLst>
          </p:cNvPr>
          <p:cNvSpPr/>
          <p:nvPr/>
        </p:nvSpPr>
        <p:spPr>
          <a:xfrm>
            <a:off x="3926971" y="4129912"/>
            <a:ext cx="1290056" cy="7386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ru" sz="1200" b="1" strike="noStrike" spc="-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ru" sz="1200" b="1" strike="noStrike" spc="-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1" spc="-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Андрей </a:t>
            </a:r>
            <a:r>
              <a:rPr lang="ru-RU" sz="1200" b="1" spc="-1" dirty="0" err="1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Бурсов</a:t>
            </a:r>
            <a:endParaRPr lang="ru-RU" sz="1200" b="1" spc="-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1" strike="noStrike" spc="-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bursov@ispras.ru</a:t>
            </a:r>
            <a:endParaRPr lang="ru-RU" sz="1200" b="1" strike="noStrike" spc="-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4DDB20-6E13-B59A-22FA-C7C7128CF7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25" y="2651736"/>
            <a:ext cx="2216840" cy="221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73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977303"/>
            <a:ext cx="8621560" cy="3831434"/>
          </a:xfrm>
          <a:prstGeom prst="roundRect">
            <a:avLst>
              <a:gd name="adj" fmla="val 5534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7253326" cy="615553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Тренд на применение искусственного интеллекта в медицине и</a:t>
            </a:r>
            <a:r>
              <a:rPr lang="ru-RU" sz="2000" b="1" strike="noStrike" spc="-1" dirty="0">
                <a:solidFill>
                  <a:srgbClr val="3A77B2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 </a:t>
            </a: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здравоохранении</a:t>
            </a:r>
          </a:p>
        </p:txBody>
      </p:sp>
      <p:sp>
        <p:nvSpPr>
          <p:cNvPr id="6" name="Google Shape;116;p31">
            <a:extLst>
              <a:ext uri="{FF2B5EF4-FFF2-40B4-BE49-F238E27FC236}">
                <a16:creationId xmlns:a16="http://schemas.microsoft.com/office/drawing/2014/main" id="{7E9C5E39-89A4-0387-5F83-0BBE1524CFD7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3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7484FA-255E-8D93-E192-AA8D0C95D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E8E94-B002-4E43-4CFB-4B837D164523}"/>
              </a:ext>
            </a:extLst>
          </p:cNvPr>
          <p:cNvSpPr txBox="1">
            <a:spLocks/>
          </p:cNvSpPr>
          <p:nvPr/>
        </p:nvSpPr>
        <p:spPr>
          <a:xfrm>
            <a:off x="443552" y="1092870"/>
            <a:ext cx="8241666" cy="3139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Количество публикаций на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Pubmed</a:t>
            </a:r>
            <a:endParaRPr lang="id-ID" sz="16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9" name="TextBox 34">
            <a:extLst>
              <a:ext uri="{FF2B5EF4-FFF2-40B4-BE49-F238E27FC236}">
                <a16:creationId xmlns:a16="http://schemas.microsoft.com/office/drawing/2014/main" id="{AECEF9C5-49D4-FD23-25AA-1481A46B430B}"/>
              </a:ext>
            </a:extLst>
          </p:cNvPr>
          <p:cNvSpPr txBox="1"/>
          <p:nvPr/>
        </p:nvSpPr>
        <p:spPr>
          <a:xfrm>
            <a:off x="651731" y="4472583"/>
            <a:ext cx="453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0" name="TextBox 34">
            <a:extLst>
              <a:ext uri="{FF2B5EF4-FFF2-40B4-BE49-F238E27FC236}">
                <a16:creationId xmlns:a16="http://schemas.microsoft.com/office/drawing/2014/main" id="{74D7BA04-145C-39CE-5E07-D11BF962869A}"/>
              </a:ext>
            </a:extLst>
          </p:cNvPr>
          <p:cNvSpPr txBox="1"/>
          <p:nvPr/>
        </p:nvSpPr>
        <p:spPr>
          <a:xfrm>
            <a:off x="1387009" y="4472583"/>
            <a:ext cx="453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BC4D0998-2680-FB8E-98EE-1BA55E2B9951}"/>
              </a:ext>
            </a:extLst>
          </p:cNvPr>
          <p:cNvSpPr txBox="1"/>
          <p:nvPr/>
        </p:nvSpPr>
        <p:spPr>
          <a:xfrm>
            <a:off x="2128313" y="4472583"/>
            <a:ext cx="453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9" name="TextBox 34">
            <a:extLst>
              <a:ext uri="{FF2B5EF4-FFF2-40B4-BE49-F238E27FC236}">
                <a16:creationId xmlns:a16="http://schemas.microsoft.com/office/drawing/2014/main" id="{79DEE34E-D453-AD70-5C2A-F21F24693BD1}"/>
              </a:ext>
            </a:extLst>
          </p:cNvPr>
          <p:cNvSpPr txBox="1"/>
          <p:nvPr/>
        </p:nvSpPr>
        <p:spPr>
          <a:xfrm>
            <a:off x="2866604" y="4472583"/>
            <a:ext cx="453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23" name="TextBox 34">
            <a:extLst>
              <a:ext uri="{FF2B5EF4-FFF2-40B4-BE49-F238E27FC236}">
                <a16:creationId xmlns:a16="http://schemas.microsoft.com/office/drawing/2014/main" id="{4E7AC85A-4F82-5B6E-8207-982F50526F64}"/>
              </a:ext>
            </a:extLst>
          </p:cNvPr>
          <p:cNvSpPr txBox="1"/>
          <p:nvPr/>
        </p:nvSpPr>
        <p:spPr>
          <a:xfrm>
            <a:off x="3604895" y="4472583"/>
            <a:ext cx="453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032F4A75-39AD-9896-C126-4953273F5551}"/>
              </a:ext>
            </a:extLst>
          </p:cNvPr>
          <p:cNvSpPr txBox="1"/>
          <p:nvPr/>
        </p:nvSpPr>
        <p:spPr>
          <a:xfrm>
            <a:off x="4343186" y="4472583"/>
            <a:ext cx="453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8" name="TextBox 34">
            <a:extLst>
              <a:ext uri="{FF2B5EF4-FFF2-40B4-BE49-F238E27FC236}">
                <a16:creationId xmlns:a16="http://schemas.microsoft.com/office/drawing/2014/main" id="{D0CB518F-BA03-056A-A91A-3A7A46B020C3}"/>
              </a:ext>
            </a:extLst>
          </p:cNvPr>
          <p:cNvSpPr txBox="1"/>
          <p:nvPr/>
        </p:nvSpPr>
        <p:spPr>
          <a:xfrm>
            <a:off x="5081477" y="4472583"/>
            <a:ext cx="453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9" name="TextBox 34">
            <a:extLst>
              <a:ext uri="{FF2B5EF4-FFF2-40B4-BE49-F238E27FC236}">
                <a16:creationId xmlns:a16="http://schemas.microsoft.com/office/drawing/2014/main" id="{FFF92699-2119-5E2F-9DF7-2BD537C6D9B0}"/>
              </a:ext>
            </a:extLst>
          </p:cNvPr>
          <p:cNvSpPr txBox="1"/>
          <p:nvPr/>
        </p:nvSpPr>
        <p:spPr>
          <a:xfrm>
            <a:off x="5819768" y="4472583"/>
            <a:ext cx="453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30" name="TextBox 34">
            <a:extLst>
              <a:ext uri="{FF2B5EF4-FFF2-40B4-BE49-F238E27FC236}">
                <a16:creationId xmlns:a16="http://schemas.microsoft.com/office/drawing/2014/main" id="{A2286B86-9C23-9D23-5294-9E7B4F6BAAA3}"/>
              </a:ext>
            </a:extLst>
          </p:cNvPr>
          <p:cNvSpPr txBox="1"/>
          <p:nvPr/>
        </p:nvSpPr>
        <p:spPr>
          <a:xfrm>
            <a:off x="6558059" y="4472583"/>
            <a:ext cx="453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1" name="TextBox 34">
            <a:extLst>
              <a:ext uri="{FF2B5EF4-FFF2-40B4-BE49-F238E27FC236}">
                <a16:creationId xmlns:a16="http://schemas.microsoft.com/office/drawing/2014/main" id="{454239DD-0A36-7072-9412-56A6094D5DF5}"/>
              </a:ext>
            </a:extLst>
          </p:cNvPr>
          <p:cNvSpPr txBox="1"/>
          <p:nvPr/>
        </p:nvSpPr>
        <p:spPr>
          <a:xfrm>
            <a:off x="7301306" y="4472583"/>
            <a:ext cx="453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256" name="TextBox 34">
            <a:extLst>
              <a:ext uri="{FF2B5EF4-FFF2-40B4-BE49-F238E27FC236}">
                <a16:creationId xmlns:a16="http://schemas.microsoft.com/office/drawing/2014/main" id="{1334C52C-CC85-4134-4AA5-A069EDCBB3D3}"/>
              </a:ext>
            </a:extLst>
          </p:cNvPr>
          <p:cNvSpPr txBox="1"/>
          <p:nvPr/>
        </p:nvSpPr>
        <p:spPr>
          <a:xfrm>
            <a:off x="8034640" y="4472583"/>
            <a:ext cx="453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257" name="Прямоугольник 256">
            <a:extLst>
              <a:ext uri="{FF2B5EF4-FFF2-40B4-BE49-F238E27FC236}">
                <a16:creationId xmlns:a16="http://schemas.microsoft.com/office/drawing/2014/main" id="{8260156C-6217-EB67-8451-A2E39E80B56B}"/>
              </a:ext>
            </a:extLst>
          </p:cNvPr>
          <p:cNvSpPr/>
          <p:nvPr/>
        </p:nvSpPr>
        <p:spPr>
          <a:xfrm>
            <a:off x="8172800" y="2571750"/>
            <a:ext cx="177421" cy="1728626"/>
          </a:xfrm>
          <a:prstGeom prst="rect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 257">
            <a:extLst>
              <a:ext uri="{FF2B5EF4-FFF2-40B4-BE49-F238E27FC236}">
                <a16:creationId xmlns:a16="http://schemas.microsoft.com/office/drawing/2014/main" id="{52B1D2FC-45A0-CF89-252C-FBFFA36FCDD4}"/>
              </a:ext>
            </a:extLst>
          </p:cNvPr>
          <p:cNvSpPr/>
          <p:nvPr/>
        </p:nvSpPr>
        <p:spPr>
          <a:xfrm>
            <a:off x="7439466" y="2292825"/>
            <a:ext cx="177421" cy="2007552"/>
          </a:xfrm>
          <a:prstGeom prst="rect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 258">
            <a:extLst>
              <a:ext uri="{FF2B5EF4-FFF2-40B4-BE49-F238E27FC236}">
                <a16:creationId xmlns:a16="http://schemas.microsoft.com/office/drawing/2014/main" id="{F3B0F7A8-99A0-DC53-555D-2F80682CB5E2}"/>
              </a:ext>
            </a:extLst>
          </p:cNvPr>
          <p:cNvSpPr/>
          <p:nvPr/>
        </p:nvSpPr>
        <p:spPr>
          <a:xfrm>
            <a:off x="6696219" y="2163171"/>
            <a:ext cx="177421" cy="2137206"/>
          </a:xfrm>
          <a:prstGeom prst="rect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 260">
            <a:extLst>
              <a:ext uri="{FF2B5EF4-FFF2-40B4-BE49-F238E27FC236}">
                <a16:creationId xmlns:a16="http://schemas.microsoft.com/office/drawing/2014/main" id="{08A14214-45CD-F14B-6088-2C4076F3B6C4}"/>
              </a:ext>
            </a:extLst>
          </p:cNvPr>
          <p:cNvSpPr/>
          <p:nvPr/>
        </p:nvSpPr>
        <p:spPr>
          <a:xfrm>
            <a:off x="5957928" y="2715904"/>
            <a:ext cx="177421" cy="1584472"/>
          </a:xfrm>
          <a:prstGeom prst="rect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>
            <a:extLst>
              <a:ext uri="{FF2B5EF4-FFF2-40B4-BE49-F238E27FC236}">
                <a16:creationId xmlns:a16="http://schemas.microsoft.com/office/drawing/2014/main" id="{E4583600-B70D-0C03-D9A7-200424FA570C}"/>
              </a:ext>
            </a:extLst>
          </p:cNvPr>
          <p:cNvSpPr/>
          <p:nvPr/>
        </p:nvSpPr>
        <p:spPr>
          <a:xfrm>
            <a:off x="5219637" y="3227696"/>
            <a:ext cx="177421" cy="1072680"/>
          </a:xfrm>
          <a:prstGeom prst="rect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4" name="Прямоугольник 263">
            <a:extLst>
              <a:ext uri="{FF2B5EF4-FFF2-40B4-BE49-F238E27FC236}">
                <a16:creationId xmlns:a16="http://schemas.microsoft.com/office/drawing/2014/main" id="{B68622F8-E36E-BBB9-ED69-052B4A0F3A68}"/>
              </a:ext>
            </a:extLst>
          </p:cNvPr>
          <p:cNvSpPr/>
          <p:nvPr/>
        </p:nvSpPr>
        <p:spPr>
          <a:xfrm>
            <a:off x="4481346" y="3664424"/>
            <a:ext cx="177421" cy="635952"/>
          </a:xfrm>
          <a:prstGeom prst="rect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5" name="Прямоугольник 264">
            <a:extLst>
              <a:ext uri="{FF2B5EF4-FFF2-40B4-BE49-F238E27FC236}">
                <a16:creationId xmlns:a16="http://schemas.microsoft.com/office/drawing/2014/main" id="{87D4C740-6758-5C61-0493-AC3E19EB4B9D}"/>
              </a:ext>
            </a:extLst>
          </p:cNvPr>
          <p:cNvSpPr/>
          <p:nvPr/>
        </p:nvSpPr>
        <p:spPr>
          <a:xfrm>
            <a:off x="3743055" y="3862209"/>
            <a:ext cx="177421" cy="438167"/>
          </a:xfrm>
          <a:prstGeom prst="rect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7" name="Прямоугольник 266">
            <a:extLst>
              <a:ext uri="{FF2B5EF4-FFF2-40B4-BE49-F238E27FC236}">
                <a16:creationId xmlns:a16="http://schemas.microsoft.com/office/drawing/2014/main" id="{215C6E29-7794-9C58-4080-22436FC3E61B}"/>
              </a:ext>
            </a:extLst>
          </p:cNvPr>
          <p:cNvSpPr/>
          <p:nvPr/>
        </p:nvSpPr>
        <p:spPr>
          <a:xfrm>
            <a:off x="3004764" y="4026694"/>
            <a:ext cx="177421" cy="273680"/>
          </a:xfrm>
          <a:prstGeom prst="rect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8" name="Прямоугольник 267">
            <a:extLst>
              <a:ext uri="{FF2B5EF4-FFF2-40B4-BE49-F238E27FC236}">
                <a16:creationId xmlns:a16="http://schemas.microsoft.com/office/drawing/2014/main" id="{5BE94F06-E938-44B5-44EF-96B07187E9D7}"/>
              </a:ext>
            </a:extLst>
          </p:cNvPr>
          <p:cNvSpPr/>
          <p:nvPr/>
        </p:nvSpPr>
        <p:spPr>
          <a:xfrm>
            <a:off x="2266473" y="4137820"/>
            <a:ext cx="177421" cy="162553"/>
          </a:xfrm>
          <a:prstGeom prst="rect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 268">
            <a:extLst>
              <a:ext uri="{FF2B5EF4-FFF2-40B4-BE49-F238E27FC236}">
                <a16:creationId xmlns:a16="http://schemas.microsoft.com/office/drawing/2014/main" id="{89507F73-ABB5-B47B-BB9A-3CFD6ED76F1A}"/>
              </a:ext>
            </a:extLst>
          </p:cNvPr>
          <p:cNvSpPr/>
          <p:nvPr/>
        </p:nvSpPr>
        <p:spPr>
          <a:xfrm>
            <a:off x="1525169" y="4212431"/>
            <a:ext cx="177421" cy="83305"/>
          </a:xfrm>
          <a:prstGeom prst="rect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1" name="Прямоугольник 270">
            <a:extLst>
              <a:ext uri="{FF2B5EF4-FFF2-40B4-BE49-F238E27FC236}">
                <a16:creationId xmlns:a16="http://schemas.microsoft.com/office/drawing/2014/main" id="{5A520F47-E841-A9DC-8D07-5B710AAB8A25}"/>
              </a:ext>
            </a:extLst>
          </p:cNvPr>
          <p:cNvSpPr/>
          <p:nvPr/>
        </p:nvSpPr>
        <p:spPr>
          <a:xfrm>
            <a:off x="789891" y="4250016"/>
            <a:ext cx="177421" cy="45719"/>
          </a:xfrm>
          <a:prstGeom prst="rect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2" name="TextBox 34">
            <a:extLst>
              <a:ext uri="{FF2B5EF4-FFF2-40B4-BE49-F238E27FC236}">
                <a16:creationId xmlns:a16="http://schemas.microsoft.com/office/drawing/2014/main" id="{88EEAC7D-BA7D-4C93-ED98-68AE3DB5F5B5}"/>
              </a:ext>
            </a:extLst>
          </p:cNvPr>
          <p:cNvSpPr txBox="1"/>
          <p:nvPr/>
        </p:nvSpPr>
        <p:spPr>
          <a:xfrm rot="16200000">
            <a:off x="572220" y="3835912"/>
            <a:ext cx="6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273" name="TextBox 34">
            <a:extLst>
              <a:ext uri="{FF2B5EF4-FFF2-40B4-BE49-F238E27FC236}">
                <a16:creationId xmlns:a16="http://schemas.microsoft.com/office/drawing/2014/main" id="{85A41FF3-07EF-A7E5-8B56-17311945FE8A}"/>
              </a:ext>
            </a:extLst>
          </p:cNvPr>
          <p:cNvSpPr txBox="1"/>
          <p:nvPr/>
        </p:nvSpPr>
        <p:spPr>
          <a:xfrm rot="16200000">
            <a:off x="1307498" y="3798327"/>
            <a:ext cx="6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274" name="TextBox 34">
            <a:extLst>
              <a:ext uri="{FF2B5EF4-FFF2-40B4-BE49-F238E27FC236}">
                <a16:creationId xmlns:a16="http://schemas.microsoft.com/office/drawing/2014/main" id="{1AC6AECC-7031-4336-6308-416C51D94F43}"/>
              </a:ext>
            </a:extLst>
          </p:cNvPr>
          <p:cNvSpPr txBox="1"/>
          <p:nvPr/>
        </p:nvSpPr>
        <p:spPr>
          <a:xfrm rot="16200000">
            <a:off x="2048802" y="3726106"/>
            <a:ext cx="6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275" name="TextBox 34">
            <a:extLst>
              <a:ext uri="{FF2B5EF4-FFF2-40B4-BE49-F238E27FC236}">
                <a16:creationId xmlns:a16="http://schemas.microsoft.com/office/drawing/2014/main" id="{016EE0C0-785E-D30F-EE03-FF290F17AA95}"/>
              </a:ext>
            </a:extLst>
          </p:cNvPr>
          <p:cNvSpPr txBox="1"/>
          <p:nvPr/>
        </p:nvSpPr>
        <p:spPr>
          <a:xfrm rot="16200000">
            <a:off x="2787093" y="3614979"/>
            <a:ext cx="6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654</a:t>
            </a:r>
          </a:p>
        </p:txBody>
      </p:sp>
      <p:sp>
        <p:nvSpPr>
          <p:cNvPr id="276" name="TextBox 34">
            <a:extLst>
              <a:ext uri="{FF2B5EF4-FFF2-40B4-BE49-F238E27FC236}">
                <a16:creationId xmlns:a16="http://schemas.microsoft.com/office/drawing/2014/main" id="{90D1BEAA-2F12-BB69-E69B-46D3FA98CBC2}"/>
              </a:ext>
            </a:extLst>
          </p:cNvPr>
          <p:cNvSpPr txBox="1"/>
          <p:nvPr/>
        </p:nvSpPr>
        <p:spPr>
          <a:xfrm rot="16200000">
            <a:off x="3525384" y="3441282"/>
            <a:ext cx="6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1787</a:t>
            </a:r>
          </a:p>
        </p:txBody>
      </p:sp>
      <p:sp>
        <p:nvSpPr>
          <p:cNvPr id="277" name="TextBox 34">
            <a:extLst>
              <a:ext uri="{FF2B5EF4-FFF2-40B4-BE49-F238E27FC236}">
                <a16:creationId xmlns:a16="http://schemas.microsoft.com/office/drawing/2014/main" id="{9A4A1E34-52AE-F3C4-03C6-9C94E97D59ED}"/>
              </a:ext>
            </a:extLst>
          </p:cNvPr>
          <p:cNvSpPr txBox="1"/>
          <p:nvPr/>
        </p:nvSpPr>
        <p:spPr>
          <a:xfrm rot="16200000">
            <a:off x="4263675" y="3244161"/>
            <a:ext cx="6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3551</a:t>
            </a:r>
          </a:p>
        </p:txBody>
      </p:sp>
      <p:sp>
        <p:nvSpPr>
          <p:cNvPr id="278" name="TextBox 34">
            <a:extLst>
              <a:ext uri="{FF2B5EF4-FFF2-40B4-BE49-F238E27FC236}">
                <a16:creationId xmlns:a16="http://schemas.microsoft.com/office/drawing/2014/main" id="{CB560B0D-6FEC-5532-9001-650CB5AAF2E3}"/>
              </a:ext>
            </a:extLst>
          </p:cNvPr>
          <p:cNvSpPr txBox="1"/>
          <p:nvPr/>
        </p:nvSpPr>
        <p:spPr>
          <a:xfrm rot="16200000">
            <a:off x="5001966" y="2815981"/>
            <a:ext cx="6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5502</a:t>
            </a:r>
          </a:p>
        </p:txBody>
      </p:sp>
      <p:sp>
        <p:nvSpPr>
          <p:cNvPr id="279" name="TextBox 34">
            <a:extLst>
              <a:ext uri="{FF2B5EF4-FFF2-40B4-BE49-F238E27FC236}">
                <a16:creationId xmlns:a16="http://schemas.microsoft.com/office/drawing/2014/main" id="{B5D946C6-C12E-592F-0214-73A69E8687D0}"/>
              </a:ext>
            </a:extLst>
          </p:cNvPr>
          <p:cNvSpPr txBox="1"/>
          <p:nvPr/>
        </p:nvSpPr>
        <p:spPr>
          <a:xfrm rot="16200000">
            <a:off x="5740257" y="2299298"/>
            <a:ext cx="6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7926</a:t>
            </a:r>
          </a:p>
        </p:txBody>
      </p:sp>
      <p:sp>
        <p:nvSpPr>
          <p:cNvPr id="280" name="TextBox 34">
            <a:extLst>
              <a:ext uri="{FF2B5EF4-FFF2-40B4-BE49-F238E27FC236}">
                <a16:creationId xmlns:a16="http://schemas.microsoft.com/office/drawing/2014/main" id="{B16A906A-1D5D-97E0-4744-5EFA6CB1BA7F}"/>
              </a:ext>
            </a:extLst>
          </p:cNvPr>
          <p:cNvSpPr txBox="1"/>
          <p:nvPr/>
        </p:nvSpPr>
        <p:spPr>
          <a:xfrm rot="16200000">
            <a:off x="6478548" y="1749067"/>
            <a:ext cx="6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9854</a:t>
            </a:r>
          </a:p>
        </p:txBody>
      </p:sp>
      <p:sp>
        <p:nvSpPr>
          <p:cNvPr id="282" name="TextBox 34">
            <a:extLst>
              <a:ext uri="{FF2B5EF4-FFF2-40B4-BE49-F238E27FC236}">
                <a16:creationId xmlns:a16="http://schemas.microsoft.com/office/drawing/2014/main" id="{5624033B-A807-9115-9E3D-CC2C0FF4D0E1}"/>
              </a:ext>
            </a:extLst>
          </p:cNvPr>
          <p:cNvSpPr txBox="1"/>
          <p:nvPr/>
        </p:nvSpPr>
        <p:spPr>
          <a:xfrm rot="16200000">
            <a:off x="7221795" y="1881553"/>
            <a:ext cx="6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9608</a:t>
            </a:r>
          </a:p>
        </p:txBody>
      </p:sp>
      <p:sp>
        <p:nvSpPr>
          <p:cNvPr id="283" name="TextBox 34">
            <a:extLst>
              <a:ext uri="{FF2B5EF4-FFF2-40B4-BE49-F238E27FC236}">
                <a16:creationId xmlns:a16="http://schemas.microsoft.com/office/drawing/2014/main" id="{E1F94BBE-9EC8-7B53-46FE-A0A352C6867F}"/>
              </a:ext>
            </a:extLst>
          </p:cNvPr>
          <p:cNvSpPr txBox="1"/>
          <p:nvPr/>
        </p:nvSpPr>
        <p:spPr>
          <a:xfrm rot="16200000">
            <a:off x="7955129" y="2161172"/>
            <a:ext cx="6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8527</a:t>
            </a:r>
          </a:p>
        </p:txBody>
      </p:sp>
      <p:cxnSp>
        <p:nvCxnSpPr>
          <p:cNvPr id="285" name="Прямая соединительная линия 284">
            <a:extLst>
              <a:ext uri="{FF2B5EF4-FFF2-40B4-BE49-F238E27FC236}">
                <a16:creationId xmlns:a16="http://schemas.microsoft.com/office/drawing/2014/main" id="{29A9B1DA-A2D4-AAA8-D6EC-62F32BB2F695}"/>
              </a:ext>
            </a:extLst>
          </p:cNvPr>
          <p:cNvCxnSpPr>
            <a:cxnSpLocks/>
          </p:cNvCxnSpPr>
          <p:nvPr/>
        </p:nvCxnSpPr>
        <p:spPr>
          <a:xfrm>
            <a:off x="525439" y="4295735"/>
            <a:ext cx="8099946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Прямая соединительная линия 287">
            <a:extLst>
              <a:ext uri="{FF2B5EF4-FFF2-40B4-BE49-F238E27FC236}">
                <a16:creationId xmlns:a16="http://schemas.microsoft.com/office/drawing/2014/main" id="{18C281D6-3F78-8050-FA25-032E08B7D3E7}"/>
              </a:ext>
            </a:extLst>
          </p:cNvPr>
          <p:cNvCxnSpPr>
            <a:cxnSpLocks/>
          </p:cNvCxnSpPr>
          <p:nvPr/>
        </p:nvCxnSpPr>
        <p:spPr>
          <a:xfrm>
            <a:off x="525439" y="1494430"/>
            <a:ext cx="0" cy="280812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Прямая соединительная линия 291">
            <a:extLst>
              <a:ext uri="{FF2B5EF4-FFF2-40B4-BE49-F238E27FC236}">
                <a16:creationId xmlns:a16="http://schemas.microsoft.com/office/drawing/2014/main" id="{BA94C9DF-E88A-7172-4649-0A77A53E8F95}"/>
              </a:ext>
            </a:extLst>
          </p:cNvPr>
          <p:cNvCxnSpPr>
            <a:cxnSpLocks/>
          </p:cNvCxnSpPr>
          <p:nvPr/>
        </p:nvCxnSpPr>
        <p:spPr>
          <a:xfrm>
            <a:off x="1244222" y="1494430"/>
            <a:ext cx="0" cy="280812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Прямая соединительная линия 292">
            <a:extLst>
              <a:ext uri="{FF2B5EF4-FFF2-40B4-BE49-F238E27FC236}">
                <a16:creationId xmlns:a16="http://schemas.microsoft.com/office/drawing/2014/main" id="{CD051AF3-7871-8832-7441-BD713E71413F}"/>
              </a:ext>
            </a:extLst>
          </p:cNvPr>
          <p:cNvCxnSpPr>
            <a:cxnSpLocks/>
          </p:cNvCxnSpPr>
          <p:nvPr/>
        </p:nvCxnSpPr>
        <p:spPr>
          <a:xfrm>
            <a:off x="1994848" y="1494430"/>
            <a:ext cx="0" cy="280812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Прямая соединительная линия 293">
            <a:extLst>
              <a:ext uri="{FF2B5EF4-FFF2-40B4-BE49-F238E27FC236}">
                <a16:creationId xmlns:a16="http://schemas.microsoft.com/office/drawing/2014/main" id="{07F4D190-504E-9521-AACF-C309DE06A210}"/>
              </a:ext>
            </a:extLst>
          </p:cNvPr>
          <p:cNvCxnSpPr>
            <a:cxnSpLocks/>
          </p:cNvCxnSpPr>
          <p:nvPr/>
        </p:nvCxnSpPr>
        <p:spPr>
          <a:xfrm>
            <a:off x="2713631" y="1494430"/>
            <a:ext cx="0" cy="280812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Прямая соединительная линия 294">
            <a:extLst>
              <a:ext uri="{FF2B5EF4-FFF2-40B4-BE49-F238E27FC236}">
                <a16:creationId xmlns:a16="http://schemas.microsoft.com/office/drawing/2014/main" id="{27A1CEC7-4556-391D-7B70-F6C86220C726}"/>
              </a:ext>
            </a:extLst>
          </p:cNvPr>
          <p:cNvCxnSpPr>
            <a:cxnSpLocks/>
          </p:cNvCxnSpPr>
          <p:nvPr/>
        </p:nvCxnSpPr>
        <p:spPr>
          <a:xfrm>
            <a:off x="3468806" y="1494430"/>
            <a:ext cx="0" cy="280812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Прямая соединительная линия 295">
            <a:extLst>
              <a:ext uri="{FF2B5EF4-FFF2-40B4-BE49-F238E27FC236}">
                <a16:creationId xmlns:a16="http://schemas.microsoft.com/office/drawing/2014/main" id="{8BC8F7D8-7F88-742C-E7CE-8FFF98AD3FB9}"/>
              </a:ext>
            </a:extLst>
          </p:cNvPr>
          <p:cNvCxnSpPr>
            <a:cxnSpLocks/>
          </p:cNvCxnSpPr>
          <p:nvPr/>
        </p:nvCxnSpPr>
        <p:spPr>
          <a:xfrm>
            <a:off x="4187589" y="1494430"/>
            <a:ext cx="0" cy="280812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Прямая соединительная линия 296">
            <a:extLst>
              <a:ext uri="{FF2B5EF4-FFF2-40B4-BE49-F238E27FC236}">
                <a16:creationId xmlns:a16="http://schemas.microsoft.com/office/drawing/2014/main" id="{CB169A9E-9CF7-1323-61BD-DE7513742035}"/>
              </a:ext>
            </a:extLst>
          </p:cNvPr>
          <p:cNvCxnSpPr>
            <a:cxnSpLocks/>
          </p:cNvCxnSpPr>
          <p:nvPr/>
        </p:nvCxnSpPr>
        <p:spPr>
          <a:xfrm>
            <a:off x="4938215" y="1494430"/>
            <a:ext cx="0" cy="280812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Прямая соединительная линия 297">
            <a:extLst>
              <a:ext uri="{FF2B5EF4-FFF2-40B4-BE49-F238E27FC236}">
                <a16:creationId xmlns:a16="http://schemas.microsoft.com/office/drawing/2014/main" id="{C13D8428-A90E-CABA-B180-76342E39A03C}"/>
              </a:ext>
            </a:extLst>
          </p:cNvPr>
          <p:cNvCxnSpPr>
            <a:cxnSpLocks/>
          </p:cNvCxnSpPr>
          <p:nvPr/>
        </p:nvCxnSpPr>
        <p:spPr>
          <a:xfrm>
            <a:off x="5656998" y="1494430"/>
            <a:ext cx="0" cy="280812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Прямая соединительная линия 298">
            <a:extLst>
              <a:ext uri="{FF2B5EF4-FFF2-40B4-BE49-F238E27FC236}">
                <a16:creationId xmlns:a16="http://schemas.microsoft.com/office/drawing/2014/main" id="{3EA9C371-5278-1EFE-614F-294D8DB5C2F9}"/>
              </a:ext>
            </a:extLst>
          </p:cNvPr>
          <p:cNvCxnSpPr>
            <a:cxnSpLocks/>
          </p:cNvCxnSpPr>
          <p:nvPr/>
        </p:nvCxnSpPr>
        <p:spPr>
          <a:xfrm>
            <a:off x="6439469" y="1494430"/>
            <a:ext cx="0" cy="280812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Прямая соединительная линия 299">
            <a:extLst>
              <a:ext uri="{FF2B5EF4-FFF2-40B4-BE49-F238E27FC236}">
                <a16:creationId xmlns:a16="http://schemas.microsoft.com/office/drawing/2014/main" id="{1A9FA0FB-CF2E-FE6E-33DA-0BD7842DDEEF}"/>
              </a:ext>
            </a:extLst>
          </p:cNvPr>
          <p:cNvCxnSpPr>
            <a:cxnSpLocks/>
          </p:cNvCxnSpPr>
          <p:nvPr/>
        </p:nvCxnSpPr>
        <p:spPr>
          <a:xfrm>
            <a:off x="7158252" y="1494430"/>
            <a:ext cx="0" cy="280812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16F7936A-293A-6940-F076-59C5BCDA25D3}"/>
              </a:ext>
            </a:extLst>
          </p:cNvPr>
          <p:cNvCxnSpPr>
            <a:cxnSpLocks/>
          </p:cNvCxnSpPr>
          <p:nvPr/>
        </p:nvCxnSpPr>
        <p:spPr>
          <a:xfrm>
            <a:off x="7908878" y="1494430"/>
            <a:ext cx="0" cy="280812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Прямая соединительная линия 301">
            <a:extLst>
              <a:ext uri="{FF2B5EF4-FFF2-40B4-BE49-F238E27FC236}">
                <a16:creationId xmlns:a16="http://schemas.microsoft.com/office/drawing/2014/main" id="{D596F140-C395-A4E3-9157-44E255542286}"/>
              </a:ext>
            </a:extLst>
          </p:cNvPr>
          <p:cNvCxnSpPr>
            <a:cxnSpLocks/>
          </p:cNvCxnSpPr>
          <p:nvPr/>
        </p:nvCxnSpPr>
        <p:spPr>
          <a:xfrm>
            <a:off x="8627661" y="1494430"/>
            <a:ext cx="0" cy="280812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28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69524"/>
            <a:ext cx="8621560" cy="4139213"/>
          </a:xfrm>
          <a:prstGeom prst="roundRect">
            <a:avLst>
              <a:gd name="adj" fmla="val 471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7253326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Цифровая трансформация медицины</a:t>
            </a:r>
          </a:p>
        </p:txBody>
      </p:sp>
      <p:sp>
        <p:nvSpPr>
          <p:cNvPr id="6" name="Google Shape;116;p31">
            <a:extLst>
              <a:ext uri="{FF2B5EF4-FFF2-40B4-BE49-F238E27FC236}">
                <a16:creationId xmlns:a16="http://schemas.microsoft.com/office/drawing/2014/main" id="{7E9C5E39-89A4-0387-5F83-0BBE1524CFD7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4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7484FA-255E-8D93-E192-AA8D0C95D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D2F57B-34E2-643E-EAAE-F55EFF1E80E3}"/>
              </a:ext>
            </a:extLst>
          </p:cNvPr>
          <p:cNvSpPr txBox="1"/>
          <p:nvPr/>
        </p:nvSpPr>
        <p:spPr>
          <a:xfrm>
            <a:off x="394010" y="849964"/>
            <a:ext cx="4647565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Цифровая трансформация</a:t>
            </a:r>
            <a:r>
              <a:rPr lang="ru-RU" sz="14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преобразует не только применяемые технологии, но и культуру, и бизнес-процессы компании. Это фундаментальное переосмысление клиентского опыта, бизнес-моделей и</a:t>
            </a:r>
            <a:r>
              <a:rPr lang="ru-RU" sz="1400" strike="noStrike" spc="-1" dirty="0">
                <a:solidFill>
                  <a:srgbClr val="222223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 </a:t>
            </a:r>
            <a:r>
              <a:rPr lang="ru-RU" sz="14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операций. Это поиск новых путей создания ценности, генерации выручки и повышения эффективности. </a:t>
            </a:r>
          </a:p>
          <a:p>
            <a:pPr>
              <a:spcBef>
                <a:spcPts val="600"/>
              </a:spcBef>
            </a:pPr>
            <a:r>
              <a:rPr lang="ru-RU" sz="14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Основополагающими технологиями цифровой трансформации являются искусственный интеллект, интернет вещей, робототехника, облачные решения.</a:t>
            </a:r>
          </a:p>
        </p:txBody>
      </p:sp>
      <p:pic>
        <p:nvPicPr>
          <p:cNvPr id="8" name="Google Shape;104;p16">
            <a:extLst>
              <a:ext uri="{FF2B5EF4-FFF2-40B4-BE49-F238E27FC236}">
                <a16:creationId xmlns:a16="http://schemas.microsoft.com/office/drawing/2014/main" id="{A8796982-FBE8-AE6A-7CC4-117C108FAE7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6725" y="3575580"/>
            <a:ext cx="2810550" cy="74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D30DC43-EA81-51D7-0B45-E93E8D6D68C2}"/>
              </a:ext>
            </a:extLst>
          </p:cNvPr>
          <p:cNvSpPr txBox="1">
            <a:spLocks/>
          </p:cNvSpPr>
          <p:nvPr/>
        </p:nvSpPr>
        <p:spPr>
          <a:xfrm>
            <a:off x="394010" y="3138673"/>
            <a:ext cx="3285342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Результаты цифровой трансформации</a:t>
            </a:r>
            <a:endParaRPr lang="id-ID" sz="14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3EE346BF-20AB-C349-23E9-5E57D6623094}"/>
              </a:ext>
            </a:extLst>
          </p:cNvPr>
          <p:cNvSpPr/>
          <p:nvPr/>
        </p:nvSpPr>
        <p:spPr>
          <a:xfrm>
            <a:off x="3166725" y="4373280"/>
            <a:ext cx="2810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Новые модели деятельности</a:t>
            </a:r>
            <a:endParaRPr lang="en-US" sz="1200" b="1" baseline="30000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4" name="Rectangle 31">
            <a:extLst>
              <a:ext uri="{FF2B5EF4-FFF2-40B4-BE49-F238E27FC236}">
                <a16:creationId xmlns:a16="http://schemas.microsoft.com/office/drawing/2014/main" id="{232A8B97-D888-7227-D18E-FD2091696663}"/>
              </a:ext>
            </a:extLst>
          </p:cNvPr>
          <p:cNvSpPr/>
          <p:nvPr/>
        </p:nvSpPr>
        <p:spPr>
          <a:xfrm>
            <a:off x="5973448" y="4367903"/>
            <a:ext cx="2810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Повышение эффективности</a:t>
            </a:r>
            <a:endParaRPr lang="en-US" sz="1200" b="1" baseline="30000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5" name="Rectangle 31">
            <a:extLst>
              <a:ext uri="{FF2B5EF4-FFF2-40B4-BE49-F238E27FC236}">
                <a16:creationId xmlns:a16="http://schemas.microsoft.com/office/drawing/2014/main" id="{7432DDA3-CD8A-6B9E-114D-CF81D4367C4F}"/>
              </a:ext>
            </a:extLst>
          </p:cNvPr>
          <p:cNvSpPr/>
          <p:nvPr/>
        </p:nvSpPr>
        <p:spPr>
          <a:xfrm>
            <a:off x="360002" y="4367903"/>
            <a:ext cx="2810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Снижение издержек</a:t>
            </a:r>
            <a:endParaRPr lang="en-US" sz="1200" b="1" baseline="30000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ED9F710D-E68C-320E-65C1-61E7ED49E3DC}"/>
              </a:ext>
            </a:extLst>
          </p:cNvPr>
          <p:cNvSpPr/>
          <p:nvPr/>
        </p:nvSpPr>
        <p:spPr>
          <a:xfrm>
            <a:off x="5788817" y="1763704"/>
            <a:ext cx="1994820" cy="409433"/>
          </a:xfrm>
          <a:prstGeom prst="roundRect">
            <a:avLst/>
          </a:prstGeom>
          <a:solidFill>
            <a:srgbClr val="3A77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A7F41BF3-FF85-192C-5580-121CA51504E8}"/>
              </a:ext>
            </a:extLst>
          </p:cNvPr>
          <p:cNvSpPr/>
          <p:nvPr/>
        </p:nvSpPr>
        <p:spPr>
          <a:xfrm>
            <a:off x="5788817" y="1834583"/>
            <a:ext cx="19948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Цифровая трансформация</a:t>
            </a:r>
            <a:endParaRPr lang="en-US" sz="1200" b="1" baseline="30000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8C9DB6C2-4EDC-D624-349E-CF7FFBE83BD8}"/>
              </a:ext>
            </a:extLst>
          </p:cNvPr>
          <p:cNvSpPr/>
          <p:nvPr/>
        </p:nvSpPr>
        <p:spPr>
          <a:xfrm>
            <a:off x="6530212" y="2351607"/>
            <a:ext cx="514419" cy="514419"/>
          </a:xfrm>
          <a:prstGeom prst="ellipse">
            <a:avLst/>
          </a:prstGeom>
          <a:solidFill>
            <a:srgbClr val="3A77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58FEC61-25F7-227D-82CC-E7AE9737571F}"/>
              </a:ext>
            </a:extLst>
          </p:cNvPr>
          <p:cNvSpPr/>
          <p:nvPr/>
        </p:nvSpPr>
        <p:spPr>
          <a:xfrm>
            <a:off x="7902607" y="2351607"/>
            <a:ext cx="514419" cy="514419"/>
          </a:xfrm>
          <a:prstGeom prst="ellipse">
            <a:avLst/>
          </a:prstGeom>
          <a:solidFill>
            <a:srgbClr val="3A77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7E16C10-01E9-3405-5FC9-8F7A23575E88}"/>
              </a:ext>
            </a:extLst>
          </p:cNvPr>
          <p:cNvSpPr/>
          <p:nvPr/>
        </p:nvSpPr>
        <p:spPr>
          <a:xfrm>
            <a:off x="5190749" y="2351606"/>
            <a:ext cx="514419" cy="514419"/>
          </a:xfrm>
          <a:prstGeom prst="ellipse">
            <a:avLst/>
          </a:prstGeom>
          <a:solidFill>
            <a:srgbClr val="3A77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66705341-8607-1C2C-780C-AB5DDDAECF97}"/>
              </a:ext>
            </a:extLst>
          </p:cNvPr>
          <p:cNvSpPr/>
          <p:nvPr/>
        </p:nvSpPr>
        <p:spPr>
          <a:xfrm>
            <a:off x="6530212" y="1068413"/>
            <a:ext cx="514419" cy="514419"/>
          </a:xfrm>
          <a:prstGeom prst="ellipse">
            <a:avLst/>
          </a:prstGeom>
          <a:solidFill>
            <a:srgbClr val="3A77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0B6787B-9AE1-7E41-2E0A-799E52C3F680}"/>
              </a:ext>
            </a:extLst>
          </p:cNvPr>
          <p:cNvSpPr/>
          <p:nvPr/>
        </p:nvSpPr>
        <p:spPr>
          <a:xfrm>
            <a:off x="7902607" y="1068413"/>
            <a:ext cx="514419" cy="514419"/>
          </a:xfrm>
          <a:prstGeom prst="ellipse">
            <a:avLst/>
          </a:prstGeom>
          <a:solidFill>
            <a:srgbClr val="3A77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74BECFB5-3738-C318-1944-B5501E89D263}"/>
              </a:ext>
            </a:extLst>
          </p:cNvPr>
          <p:cNvSpPr/>
          <p:nvPr/>
        </p:nvSpPr>
        <p:spPr>
          <a:xfrm>
            <a:off x="5190749" y="1068412"/>
            <a:ext cx="514419" cy="514419"/>
          </a:xfrm>
          <a:prstGeom prst="ellipse">
            <a:avLst/>
          </a:prstGeom>
          <a:solidFill>
            <a:srgbClr val="3A77B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0" name="TextBox 34">
            <a:extLst>
              <a:ext uri="{FF2B5EF4-FFF2-40B4-BE49-F238E27FC236}">
                <a16:creationId xmlns:a16="http://schemas.microsoft.com/office/drawing/2014/main" id="{865AC527-D810-23F8-8493-8C681F51F541}"/>
              </a:ext>
            </a:extLst>
          </p:cNvPr>
          <p:cNvSpPr txBox="1"/>
          <p:nvPr/>
        </p:nvSpPr>
        <p:spPr>
          <a:xfrm>
            <a:off x="5041576" y="777631"/>
            <a:ext cx="8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</a:p>
        </p:txBody>
      </p:sp>
      <p:sp>
        <p:nvSpPr>
          <p:cNvPr id="263" name="TextBox 34">
            <a:extLst>
              <a:ext uri="{FF2B5EF4-FFF2-40B4-BE49-F238E27FC236}">
                <a16:creationId xmlns:a16="http://schemas.microsoft.com/office/drawing/2014/main" id="{6BB9D1A3-AD0E-F862-EF8E-231D33E1EAFD}"/>
              </a:ext>
            </a:extLst>
          </p:cNvPr>
          <p:cNvSpPr txBox="1"/>
          <p:nvPr/>
        </p:nvSpPr>
        <p:spPr>
          <a:xfrm>
            <a:off x="6256536" y="714901"/>
            <a:ext cx="10593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Люди и</a:t>
            </a:r>
            <a:r>
              <a:rPr lang="ru-RU" sz="800" b="1" dirty="0">
                <a:latin typeface="PT Root UI" panose="020B0303020202020204" pitchFamily="34" charset="-52"/>
                <a:ea typeface="PT Root UI" panose="020B0303020202020204" pitchFamily="34" charset="-52"/>
                <a:cs typeface="Arial" panose="020B0604020202020204" pitchFamily="34" charset="0"/>
              </a:rPr>
              <a:t> 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компетенции</a:t>
            </a:r>
          </a:p>
        </p:txBody>
      </p:sp>
      <p:sp>
        <p:nvSpPr>
          <p:cNvPr id="266" name="TextBox 34">
            <a:extLst>
              <a:ext uri="{FF2B5EF4-FFF2-40B4-BE49-F238E27FC236}">
                <a16:creationId xmlns:a16="http://schemas.microsoft.com/office/drawing/2014/main" id="{51D4A2C3-F660-2639-FF76-BFBAC73B6EB3}"/>
              </a:ext>
            </a:extLst>
          </p:cNvPr>
          <p:cNvSpPr txBox="1"/>
          <p:nvPr/>
        </p:nvSpPr>
        <p:spPr>
          <a:xfrm>
            <a:off x="7564456" y="712212"/>
            <a:ext cx="11855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Культура и</a:t>
            </a:r>
            <a:r>
              <a:rPr lang="ru-RU" sz="800" b="1" dirty="0">
                <a:latin typeface="PT Root UI" panose="020B0303020202020204" pitchFamily="34" charset="-52"/>
                <a:ea typeface="PT Root UI" panose="020B0303020202020204" pitchFamily="34" charset="-52"/>
                <a:cs typeface="Arial" panose="020B0604020202020204" pitchFamily="34" charset="0"/>
              </a:rPr>
              <a:t> 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</a:t>
            </a:r>
          </a:p>
        </p:txBody>
      </p:sp>
      <p:cxnSp>
        <p:nvCxnSpPr>
          <p:cNvPr id="284" name="Прямая соединительная линия 283">
            <a:extLst>
              <a:ext uri="{FF2B5EF4-FFF2-40B4-BE49-F238E27FC236}">
                <a16:creationId xmlns:a16="http://schemas.microsoft.com/office/drawing/2014/main" id="{6154E4F1-0F1D-0F5F-56AF-0EEADC0C28AE}"/>
              </a:ext>
            </a:extLst>
          </p:cNvPr>
          <p:cNvCxnSpPr>
            <a:stCxn id="24" idx="4"/>
            <a:endCxn id="17" idx="0"/>
          </p:cNvCxnSpPr>
          <p:nvPr/>
        </p:nvCxnSpPr>
        <p:spPr>
          <a:xfrm flipH="1">
            <a:off x="6786227" y="1582832"/>
            <a:ext cx="1195" cy="180872"/>
          </a:xfrm>
          <a:prstGeom prst="line">
            <a:avLst/>
          </a:prstGeom>
          <a:ln w="12700">
            <a:solidFill>
              <a:srgbClr val="3A77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Прямая соединительная линия 285">
            <a:extLst>
              <a:ext uri="{FF2B5EF4-FFF2-40B4-BE49-F238E27FC236}">
                <a16:creationId xmlns:a16="http://schemas.microsoft.com/office/drawing/2014/main" id="{DED1A540-0F01-0315-CD21-86E70A15C6F9}"/>
              </a:ext>
            </a:extLst>
          </p:cNvPr>
          <p:cNvCxnSpPr>
            <a:cxnSpLocks/>
            <a:stCxn id="20" idx="0"/>
            <a:endCxn id="17" idx="2"/>
          </p:cNvCxnSpPr>
          <p:nvPr/>
        </p:nvCxnSpPr>
        <p:spPr>
          <a:xfrm flipH="1" flipV="1">
            <a:off x="6786227" y="2173137"/>
            <a:ext cx="1195" cy="178470"/>
          </a:xfrm>
          <a:prstGeom prst="line">
            <a:avLst/>
          </a:prstGeom>
          <a:ln w="12700">
            <a:solidFill>
              <a:srgbClr val="3A77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Прямая соединительная линия 289">
            <a:extLst>
              <a:ext uri="{FF2B5EF4-FFF2-40B4-BE49-F238E27FC236}">
                <a16:creationId xmlns:a16="http://schemas.microsoft.com/office/drawing/2014/main" id="{946E3A6D-5041-7DBC-83E4-F52556774BB3}"/>
              </a:ext>
            </a:extLst>
          </p:cNvPr>
          <p:cNvCxnSpPr>
            <a:cxnSpLocks/>
            <a:stCxn id="25" idx="3"/>
          </p:cNvCxnSpPr>
          <p:nvPr/>
        </p:nvCxnSpPr>
        <p:spPr>
          <a:xfrm flipH="1">
            <a:off x="7514546" y="1507497"/>
            <a:ext cx="463396" cy="250830"/>
          </a:xfrm>
          <a:prstGeom prst="line">
            <a:avLst/>
          </a:prstGeom>
          <a:ln w="12700">
            <a:solidFill>
              <a:srgbClr val="3A77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Прямая соединительная линия 303">
            <a:extLst>
              <a:ext uri="{FF2B5EF4-FFF2-40B4-BE49-F238E27FC236}">
                <a16:creationId xmlns:a16="http://schemas.microsoft.com/office/drawing/2014/main" id="{559BAEE8-6AA1-F2A0-560C-DA983A147524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7514546" y="2182461"/>
            <a:ext cx="463396" cy="244481"/>
          </a:xfrm>
          <a:prstGeom prst="line">
            <a:avLst/>
          </a:prstGeom>
          <a:ln w="12700">
            <a:solidFill>
              <a:srgbClr val="3A77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Прямая соединительная линия 306">
            <a:extLst>
              <a:ext uri="{FF2B5EF4-FFF2-40B4-BE49-F238E27FC236}">
                <a16:creationId xmlns:a16="http://schemas.microsoft.com/office/drawing/2014/main" id="{99EF0D06-B2BC-7278-444F-97B7BC4705E5}"/>
              </a:ext>
            </a:extLst>
          </p:cNvPr>
          <p:cNvCxnSpPr>
            <a:cxnSpLocks/>
            <a:stCxn id="22" idx="7"/>
          </p:cNvCxnSpPr>
          <p:nvPr/>
        </p:nvCxnSpPr>
        <p:spPr>
          <a:xfrm flipV="1">
            <a:off x="5629833" y="2177084"/>
            <a:ext cx="463396" cy="249857"/>
          </a:xfrm>
          <a:prstGeom prst="line">
            <a:avLst/>
          </a:prstGeom>
          <a:ln w="12700">
            <a:solidFill>
              <a:srgbClr val="3A77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Прямая соединительная линия 309">
            <a:extLst>
              <a:ext uri="{FF2B5EF4-FFF2-40B4-BE49-F238E27FC236}">
                <a16:creationId xmlns:a16="http://schemas.microsoft.com/office/drawing/2014/main" id="{A9BDEBAD-67B5-ACE4-FE83-1A88C07E0D10}"/>
              </a:ext>
            </a:extLst>
          </p:cNvPr>
          <p:cNvCxnSpPr>
            <a:cxnSpLocks/>
            <a:stCxn id="27" idx="5"/>
          </p:cNvCxnSpPr>
          <p:nvPr/>
        </p:nvCxnSpPr>
        <p:spPr>
          <a:xfrm>
            <a:off x="5629833" y="1507496"/>
            <a:ext cx="429270" cy="232494"/>
          </a:xfrm>
          <a:prstGeom prst="line">
            <a:avLst/>
          </a:prstGeom>
          <a:ln w="12700">
            <a:solidFill>
              <a:srgbClr val="3A77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extBox 34">
            <a:extLst>
              <a:ext uri="{FF2B5EF4-FFF2-40B4-BE49-F238E27FC236}">
                <a16:creationId xmlns:a16="http://schemas.microsoft.com/office/drawing/2014/main" id="{3279B0CA-214A-3B64-2D5B-2DF91307CB44}"/>
              </a:ext>
            </a:extLst>
          </p:cNvPr>
          <p:cNvSpPr txBox="1"/>
          <p:nvPr/>
        </p:nvSpPr>
        <p:spPr>
          <a:xfrm>
            <a:off x="6379845" y="2947845"/>
            <a:ext cx="812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Данные</a:t>
            </a:r>
          </a:p>
        </p:txBody>
      </p:sp>
      <p:sp>
        <p:nvSpPr>
          <p:cNvPr id="314" name="TextBox 34">
            <a:extLst>
              <a:ext uri="{FF2B5EF4-FFF2-40B4-BE49-F238E27FC236}">
                <a16:creationId xmlns:a16="http://schemas.microsoft.com/office/drawing/2014/main" id="{FB29645A-2AC4-583F-4431-BBF577944215}"/>
              </a:ext>
            </a:extLst>
          </p:cNvPr>
          <p:cNvSpPr txBox="1"/>
          <p:nvPr/>
        </p:nvSpPr>
        <p:spPr>
          <a:xfrm>
            <a:off x="4914066" y="2885115"/>
            <a:ext cx="10593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Оптимизация процессов</a:t>
            </a:r>
          </a:p>
        </p:txBody>
      </p:sp>
      <p:sp>
        <p:nvSpPr>
          <p:cNvPr id="315" name="TextBox 34">
            <a:extLst>
              <a:ext uri="{FF2B5EF4-FFF2-40B4-BE49-F238E27FC236}">
                <a16:creationId xmlns:a16="http://schemas.microsoft.com/office/drawing/2014/main" id="{DFA62554-31CD-C913-1752-2BCBDAF210E1}"/>
              </a:ext>
            </a:extLst>
          </p:cNvPr>
          <p:cNvSpPr txBox="1"/>
          <p:nvPr/>
        </p:nvSpPr>
        <p:spPr>
          <a:xfrm>
            <a:off x="7564456" y="2882426"/>
            <a:ext cx="11855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Инфраструктура и</a:t>
            </a:r>
            <a:r>
              <a:rPr lang="ru-RU" sz="800" b="1" dirty="0">
                <a:latin typeface="PT Root UI" panose="020B0303020202020204" pitchFamily="34" charset="-52"/>
                <a:ea typeface="PT Root UI" panose="020B0303020202020204" pitchFamily="34" charset="-52"/>
                <a:cs typeface="Arial" panose="020B0604020202020204" pitchFamily="34" charset="0"/>
              </a:rPr>
              <a:t> 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инструменты</a:t>
            </a:r>
          </a:p>
        </p:txBody>
      </p:sp>
      <p:pic>
        <p:nvPicPr>
          <p:cNvPr id="317" name="Рисунок 316">
            <a:extLst>
              <a:ext uri="{FF2B5EF4-FFF2-40B4-BE49-F238E27FC236}">
                <a16:creationId xmlns:a16="http://schemas.microsoft.com/office/drawing/2014/main" id="{63115064-3682-8244-661A-C4F122241F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9223" y="1221170"/>
            <a:ext cx="216000" cy="216000"/>
          </a:xfrm>
          <a:prstGeom prst="rect">
            <a:avLst/>
          </a:prstGeom>
        </p:spPr>
      </p:pic>
      <p:pic>
        <p:nvPicPr>
          <p:cNvPr id="319" name="Рисунок 318">
            <a:extLst>
              <a:ext uri="{FF2B5EF4-FFF2-40B4-BE49-F238E27FC236}">
                <a16:creationId xmlns:a16="http://schemas.microsoft.com/office/drawing/2014/main" id="{F3001C6D-0AF5-C26E-46E4-4F9EF7696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78226" y="2502591"/>
            <a:ext cx="216000" cy="216000"/>
          </a:xfrm>
          <a:prstGeom prst="rect">
            <a:avLst/>
          </a:prstGeom>
        </p:spPr>
      </p:pic>
      <p:pic>
        <p:nvPicPr>
          <p:cNvPr id="321" name="Рисунок 320">
            <a:extLst>
              <a:ext uri="{FF2B5EF4-FFF2-40B4-BE49-F238E27FC236}">
                <a16:creationId xmlns:a16="http://schemas.microsoft.com/office/drawing/2014/main" id="{CC8A755C-0129-00EF-03F5-1205B80E5E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49223" y="2502591"/>
            <a:ext cx="216000" cy="216000"/>
          </a:xfrm>
          <a:prstGeom prst="rect">
            <a:avLst/>
          </a:prstGeom>
        </p:spPr>
      </p:pic>
      <p:pic>
        <p:nvPicPr>
          <p:cNvPr id="323" name="Рисунок 322">
            <a:extLst>
              <a:ext uri="{FF2B5EF4-FFF2-40B4-BE49-F238E27FC236}">
                <a16:creationId xmlns:a16="http://schemas.microsoft.com/office/drawing/2014/main" id="{EB1F9624-9195-F680-FD33-53DDAAF558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78226" y="1216415"/>
            <a:ext cx="216000" cy="216000"/>
          </a:xfrm>
          <a:prstGeom prst="rect">
            <a:avLst/>
          </a:prstGeom>
        </p:spPr>
      </p:pic>
      <p:pic>
        <p:nvPicPr>
          <p:cNvPr id="325" name="Рисунок 324">
            <a:extLst>
              <a:ext uri="{FF2B5EF4-FFF2-40B4-BE49-F238E27FC236}">
                <a16:creationId xmlns:a16="http://schemas.microsoft.com/office/drawing/2014/main" id="{6E5C9B21-FEF4-AAA4-A543-93F802EE5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40870" y="2502591"/>
            <a:ext cx="216000" cy="216000"/>
          </a:xfrm>
          <a:prstGeom prst="rect">
            <a:avLst/>
          </a:prstGeom>
        </p:spPr>
      </p:pic>
      <p:pic>
        <p:nvPicPr>
          <p:cNvPr id="327" name="Рисунок 326">
            <a:extLst>
              <a:ext uri="{FF2B5EF4-FFF2-40B4-BE49-F238E27FC236}">
                <a16:creationId xmlns:a16="http://schemas.microsoft.com/office/drawing/2014/main" id="{4D388966-A891-081F-1FA8-E57004D9DE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35757" y="1216379"/>
            <a:ext cx="216000" cy="216000"/>
          </a:xfrm>
          <a:prstGeom prst="rect">
            <a:avLst/>
          </a:prstGeom>
        </p:spPr>
      </p:pic>
      <p:pic>
        <p:nvPicPr>
          <p:cNvPr id="329" name="Рисунок 328">
            <a:extLst>
              <a:ext uri="{FF2B5EF4-FFF2-40B4-BE49-F238E27FC236}">
                <a16:creationId xmlns:a16="http://schemas.microsoft.com/office/drawing/2014/main" id="{B7E5C30A-9883-D912-B306-2EC128A104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090723" y="3660330"/>
            <a:ext cx="576000" cy="576000"/>
          </a:xfrm>
          <a:prstGeom prst="rect">
            <a:avLst/>
          </a:prstGeom>
        </p:spPr>
      </p:pic>
      <p:pic>
        <p:nvPicPr>
          <p:cNvPr id="331" name="Рисунок 330">
            <a:extLst>
              <a:ext uri="{FF2B5EF4-FFF2-40B4-BE49-F238E27FC236}">
                <a16:creationId xmlns:a16="http://schemas.microsoft.com/office/drawing/2014/main" id="{29E97D06-8983-54B6-4AD7-9A3F4D62B1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477277" y="3660330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80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69527"/>
            <a:ext cx="8621560" cy="4139210"/>
          </a:xfrm>
          <a:prstGeom prst="roundRect">
            <a:avLst>
              <a:gd name="adj" fmla="val 5632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Цифровая трансформация медицины</a:t>
            </a:r>
          </a:p>
        </p:txBody>
      </p:sp>
      <p:sp>
        <p:nvSpPr>
          <p:cNvPr id="6" name="Google Shape;116;p31">
            <a:extLst>
              <a:ext uri="{FF2B5EF4-FFF2-40B4-BE49-F238E27FC236}">
                <a16:creationId xmlns:a16="http://schemas.microsoft.com/office/drawing/2014/main" id="{7E9C5E39-89A4-0387-5F83-0BBE1524CFD7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5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grpSp>
        <p:nvGrpSpPr>
          <p:cNvPr id="406" name="Группа 405">
            <a:extLst>
              <a:ext uri="{FF2B5EF4-FFF2-40B4-BE49-F238E27FC236}">
                <a16:creationId xmlns:a16="http://schemas.microsoft.com/office/drawing/2014/main" id="{369B6DAD-631B-D6F1-DA60-C8672B8283C5}"/>
              </a:ext>
            </a:extLst>
          </p:cNvPr>
          <p:cNvGrpSpPr/>
          <p:nvPr/>
        </p:nvGrpSpPr>
        <p:grpSpPr>
          <a:xfrm>
            <a:off x="3202605" y="1369738"/>
            <a:ext cx="2738789" cy="2738787"/>
            <a:chOff x="4324351" y="2236057"/>
            <a:chExt cx="3543298" cy="3543296"/>
          </a:xfrm>
        </p:grpSpPr>
        <p:sp>
          <p:nvSpPr>
            <p:cNvPr id="379" name="Freeform 220">
              <a:extLst>
                <a:ext uri="{FF2B5EF4-FFF2-40B4-BE49-F238E27FC236}">
                  <a16:creationId xmlns:a16="http://schemas.microsoft.com/office/drawing/2014/main" id="{75F03577-5919-3BD8-ABEA-7C40A5A01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79" y="4625119"/>
              <a:ext cx="1075079" cy="1151355"/>
            </a:xfrm>
            <a:custGeom>
              <a:avLst/>
              <a:gdLst>
                <a:gd name="T0" fmla="*/ 139 w 376"/>
                <a:gd name="T1" fmla="*/ 12 h 402"/>
                <a:gd name="T2" fmla="*/ 133 w 376"/>
                <a:gd name="T3" fmla="*/ 17 h 402"/>
                <a:gd name="T4" fmla="*/ 94 w 376"/>
                <a:gd name="T5" fmla="*/ 44 h 402"/>
                <a:gd name="T6" fmla="*/ 95 w 376"/>
                <a:gd name="T7" fmla="*/ 33 h 402"/>
                <a:gd name="T8" fmla="*/ 94 w 376"/>
                <a:gd name="T9" fmla="*/ 22 h 402"/>
                <a:gd name="T10" fmla="*/ 92 w 376"/>
                <a:gd name="T11" fmla="*/ 19 h 402"/>
                <a:gd name="T12" fmla="*/ 76 w 376"/>
                <a:gd name="T13" fmla="*/ 2 h 402"/>
                <a:gd name="T14" fmla="*/ 70 w 376"/>
                <a:gd name="T15" fmla="*/ 1 h 402"/>
                <a:gd name="T16" fmla="*/ 52 w 376"/>
                <a:gd name="T17" fmla="*/ 3 h 402"/>
                <a:gd name="T18" fmla="*/ 52 w 376"/>
                <a:gd name="T19" fmla="*/ 3 h 402"/>
                <a:gd name="T20" fmla="*/ 34 w 376"/>
                <a:gd name="T21" fmla="*/ 34 h 402"/>
                <a:gd name="T22" fmla="*/ 35 w 376"/>
                <a:gd name="T23" fmla="*/ 37 h 402"/>
                <a:gd name="T24" fmla="*/ 36 w 376"/>
                <a:gd name="T25" fmla="*/ 43 h 402"/>
                <a:gd name="T26" fmla="*/ 39 w 376"/>
                <a:gd name="T27" fmla="*/ 47 h 402"/>
                <a:gd name="T28" fmla="*/ 42 w 376"/>
                <a:gd name="T29" fmla="*/ 51 h 402"/>
                <a:gd name="T30" fmla="*/ 45 w 376"/>
                <a:gd name="T31" fmla="*/ 55 h 402"/>
                <a:gd name="T32" fmla="*/ 54 w 376"/>
                <a:gd name="T33" fmla="*/ 61 h 402"/>
                <a:gd name="T34" fmla="*/ 7 w 376"/>
                <a:gd name="T35" fmla="*/ 71 h 402"/>
                <a:gd name="T36" fmla="*/ 0 w 376"/>
                <a:gd name="T37" fmla="*/ 72 h 402"/>
                <a:gd name="T38" fmla="*/ 4 w 376"/>
                <a:gd name="T39" fmla="*/ 402 h 402"/>
                <a:gd name="T40" fmla="*/ 12 w 376"/>
                <a:gd name="T41" fmla="*/ 402 h 402"/>
                <a:gd name="T42" fmla="*/ 370 w 376"/>
                <a:gd name="T43" fmla="*/ 248 h 402"/>
                <a:gd name="T44" fmla="*/ 376 w 376"/>
                <a:gd name="T45" fmla="*/ 242 h 402"/>
                <a:gd name="T46" fmla="*/ 139 w 376"/>
                <a:gd name="T47" fmla="*/ 1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402">
                  <a:moveTo>
                    <a:pt x="139" y="12"/>
                  </a:moveTo>
                  <a:cubicBezTo>
                    <a:pt x="137" y="13"/>
                    <a:pt x="135" y="15"/>
                    <a:pt x="133" y="17"/>
                  </a:cubicBezTo>
                  <a:cubicBezTo>
                    <a:pt x="121" y="27"/>
                    <a:pt x="108" y="36"/>
                    <a:pt x="94" y="44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5" y="29"/>
                    <a:pt x="95" y="26"/>
                    <a:pt x="94" y="22"/>
                  </a:cubicBezTo>
                  <a:cubicBezTo>
                    <a:pt x="93" y="21"/>
                    <a:pt x="93" y="20"/>
                    <a:pt x="92" y="19"/>
                  </a:cubicBezTo>
                  <a:cubicBezTo>
                    <a:pt x="89" y="11"/>
                    <a:pt x="83" y="5"/>
                    <a:pt x="76" y="2"/>
                  </a:cubicBezTo>
                  <a:cubicBezTo>
                    <a:pt x="74" y="2"/>
                    <a:pt x="72" y="1"/>
                    <a:pt x="70" y="1"/>
                  </a:cubicBezTo>
                  <a:cubicBezTo>
                    <a:pt x="64" y="0"/>
                    <a:pt x="58" y="0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0" y="8"/>
                    <a:pt x="33" y="20"/>
                    <a:pt x="34" y="34"/>
                  </a:cubicBezTo>
                  <a:cubicBezTo>
                    <a:pt x="34" y="35"/>
                    <a:pt x="34" y="36"/>
                    <a:pt x="35" y="37"/>
                  </a:cubicBezTo>
                  <a:cubicBezTo>
                    <a:pt x="35" y="39"/>
                    <a:pt x="36" y="41"/>
                    <a:pt x="36" y="43"/>
                  </a:cubicBezTo>
                  <a:cubicBezTo>
                    <a:pt x="37" y="44"/>
                    <a:pt x="38" y="46"/>
                    <a:pt x="39" y="47"/>
                  </a:cubicBezTo>
                  <a:cubicBezTo>
                    <a:pt x="40" y="49"/>
                    <a:pt x="41" y="50"/>
                    <a:pt x="42" y="51"/>
                  </a:cubicBezTo>
                  <a:cubicBezTo>
                    <a:pt x="43" y="52"/>
                    <a:pt x="44" y="54"/>
                    <a:pt x="45" y="55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38" y="66"/>
                    <a:pt x="23" y="69"/>
                    <a:pt x="7" y="71"/>
                  </a:cubicBezTo>
                  <a:cubicBezTo>
                    <a:pt x="5" y="71"/>
                    <a:pt x="2" y="71"/>
                    <a:pt x="0" y="72"/>
                  </a:cubicBezTo>
                  <a:cubicBezTo>
                    <a:pt x="4" y="402"/>
                    <a:pt x="4" y="402"/>
                    <a:pt x="4" y="402"/>
                  </a:cubicBezTo>
                  <a:cubicBezTo>
                    <a:pt x="7" y="402"/>
                    <a:pt x="9" y="402"/>
                    <a:pt x="12" y="402"/>
                  </a:cubicBezTo>
                  <a:cubicBezTo>
                    <a:pt x="142" y="395"/>
                    <a:pt x="270" y="344"/>
                    <a:pt x="370" y="248"/>
                  </a:cubicBezTo>
                  <a:cubicBezTo>
                    <a:pt x="372" y="246"/>
                    <a:pt x="374" y="244"/>
                    <a:pt x="376" y="242"/>
                  </a:cubicBezTo>
                  <a:lnTo>
                    <a:pt x="139" y="12"/>
                  </a:lnTo>
                  <a:close/>
                </a:path>
              </a:pathLst>
            </a:custGeom>
            <a:solidFill>
              <a:srgbClr val="E8668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222">
              <a:extLst>
                <a:ext uri="{FF2B5EF4-FFF2-40B4-BE49-F238E27FC236}">
                  <a16:creationId xmlns:a16="http://schemas.microsoft.com/office/drawing/2014/main" id="{407A6C00-8BE3-AC2B-0DD2-C41563D9F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414" y="2826127"/>
              <a:ext cx="1148477" cy="1069322"/>
            </a:xfrm>
            <a:custGeom>
              <a:avLst/>
              <a:gdLst>
                <a:gd name="T0" fmla="*/ 13 w 401"/>
                <a:gd name="T1" fmla="*/ 234 h 374"/>
                <a:gd name="T2" fmla="*/ 18 w 401"/>
                <a:gd name="T3" fmla="*/ 240 h 374"/>
                <a:gd name="T4" fmla="*/ 44 w 401"/>
                <a:gd name="T5" fmla="*/ 279 h 374"/>
                <a:gd name="T6" fmla="*/ 34 w 401"/>
                <a:gd name="T7" fmla="*/ 278 h 374"/>
                <a:gd name="T8" fmla="*/ 22 w 401"/>
                <a:gd name="T9" fmla="*/ 279 h 374"/>
                <a:gd name="T10" fmla="*/ 19 w 401"/>
                <a:gd name="T11" fmla="*/ 280 h 374"/>
                <a:gd name="T12" fmla="*/ 3 w 401"/>
                <a:gd name="T13" fmla="*/ 297 h 374"/>
                <a:gd name="T14" fmla="*/ 1 w 401"/>
                <a:gd name="T15" fmla="*/ 302 h 374"/>
                <a:gd name="T16" fmla="*/ 3 w 401"/>
                <a:gd name="T17" fmla="*/ 320 h 374"/>
                <a:gd name="T18" fmla="*/ 3 w 401"/>
                <a:gd name="T19" fmla="*/ 320 h 374"/>
                <a:gd name="T20" fmla="*/ 33 w 401"/>
                <a:gd name="T21" fmla="*/ 339 h 374"/>
                <a:gd name="T22" fmla="*/ 36 w 401"/>
                <a:gd name="T23" fmla="*/ 338 h 374"/>
                <a:gd name="T24" fmla="*/ 42 w 401"/>
                <a:gd name="T25" fmla="*/ 336 h 374"/>
                <a:gd name="T26" fmla="*/ 47 w 401"/>
                <a:gd name="T27" fmla="*/ 334 h 374"/>
                <a:gd name="T28" fmla="*/ 51 w 401"/>
                <a:gd name="T29" fmla="*/ 331 h 374"/>
                <a:gd name="T30" fmla="*/ 54 w 401"/>
                <a:gd name="T31" fmla="*/ 328 h 374"/>
                <a:gd name="T32" fmla="*/ 61 w 401"/>
                <a:gd name="T33" fmla="*/ 320 h 374"/>
                <a:gd name="T34" fmla="*/ 70 w 401"/>
                <a:gd name="T35" fmla="*/ 366 h 374"/>
                <a:gd name="T36" fmla="*/ 71 w 401"/>
                <a:gd name="T37" fmla="*/ 374 h 374"/>
                <a:gd name="T38" fmla="*/ 401 w 401"/>
                <a:gd name="T39" fmla="*/ 374 h 374"/>
                <a:gd name="T40" fmla="*/ 401 w 401"/>
                <a:gd name="T41" fmla="*/ 366 h 374"/>
                <a:gd name="T42" fmla="*/ 252 w 401"/>
                <a:gd name="T43" fmla="*/ 6 h 374"/>
                <a:gd name="T44" fmla="*/ 246 w 401"/>
                <a:gd name="T45" fmla="*/ 0 h 374"/>
                <a:gd name="T46" fmla="*/ 13 w 401"/>
                <a:gd name="T47" fmla="*/ 23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1" h="374">
                  <a:moveTo>
                    <a:pt x="13" y="234"/>
                  </a:moveTo>
                  <a:cubicBezTo>
                    <a:pt x="14" y="236"/>
                    <a:pt x="16" y="238"/>
                    <a:pt x="18" y="240"/>
                  </a:cubicBezTo>
                  <a:cubicBezTo>
                    <a:pt x="28" y="252"/>
                    <a:pt x="37" y="265"/>
                    <a:pt x="44" y="279"/>
                  </a:cubicBezTo>
                  <a:cubicBezTo>
                    <a:pt x="34" y="278"/>
                    <a:pt x="34" y="278"/>
                    <a:pt x="34" y="278"/>
                  </a:cubicBezTo>
                  <a:cubicBezTo>
                    <a:pt x="30" y="278"/>
                    <a:pt x="26" y="278"/>
                    <a:pt x="22" y="279"/>
                  </a:cubicBezTo>
                  <a:cubicBezTo>
                    <a:pt x="21" y="279"/>
                    <a:pt x="20" y="280"/>
                    <a:pt x="19" y="280"/>
                  </a:cubicBezTo>
                  <a:cubicBezTo>
                    <a:pt x="12" y="283"/>
                    <a:pt x="6" y="289"/>
                    <a:pt x="3" y="297"/>
                  </a:cubicBezTo>
                  <a:cubicBezTo>
                    <a:pt x="2" y="298"/>
                    <a:pt x="1" y="300"/>
                    <a:pt x="1" y="302"/>
                  </a:cubicBezTo>
                  <a:cubicBezTo>
                    <a:pt x="0" y="308"/>
                    <a:pt x="0" y="314"/>
                    <a:pt x="3" y="320"/>
                  </a:cubicBezTo>
                  <a:cubicBezTo>
                    <a:pt x="3" y="320"/>
                    <a:pt x="3" y="320"/>
                    <a:pt x="3" y="320"/>
                  </a:cubicBezTo>
                  <a:cubicBezTo>
                    <a:pt x="8" y="332"/>
                    <a:pt x="20" y="340"/>
                    <a:pt x="33" y="339"/>
                  </a:cubicBezTo>
                  <a:cubicBezTo>
                    <a:pt x="34" y="339"/>
                    <a:pt x="35" y="338"/>
                    <a:pt x="36" y="338"/>
                  </a:cubicBezTo>
                  <a:cubicBezTo>
                    <a:pt x="38" y="338"/>
                    <a:pt x="40" y="337"/>
                    <a:pt x="42" y="336"/>
                  </a:cubicBezTo>
                  <a:cubicBezTo>
                    <a:pt x="44" y="336"/>
                    <a:pt x="45" y="335"/>
                    <a:pt x="47" y="334"/>
                  </a:cubicBezTo>
                  <a:cubicBezTo>
                    <a:pt x="48" y="333"/>
                    <a:pt x="50" y="332"/>
                    <a:pt x="51" y="331"/>
                  </a:cubicBezTo>
                  <a:cubicBezTo>
                    <a:pt x="52" y="330"/>
                    <a:pt x="53" y="329"/>
                    <a:pt x="54" y="328"/>
                  </a:cubicBezTo>
                  <a:cubicBezTo>
                    <a:pt x="61" y="320"/>
                    <a:pt x="61" y="320"/>
                    <a:pt x="61" y="320"/>
                  </a:cubicBezTo>
                  <a:cubicBezTo>
                    <a:pt x="66" y="335"/>
                    <a:pt x="69" y="350"/>
                    <a:pt x="70" y="366"/>
                  </a:cubicBezTo>
                  <a:cubicBezTo>
                    <a:pt x="70" y="369"/>
                    <a:pt x="70" y="371"/>
                    <a:pt x="71" y="374"/>
                  </a:cubicBezTo>
                  <a:cubicBezTo>
                    <a:pt x="401" y="374"/>
                    <a:pt x="401" y="374"/>
                    <a:pt x="401" y="374"/>
                  </a:cubicBezTo>
                  <a:cubicBezTo>
                    <a:pt x="401" y="371"/>
                    <a:pt x="401" y="369"/>
                    <a:pt x="401" y="366"/>
                  </a:cubicBezTo>
                  <a:cubicBezTo>
                    <a:pt x="396" y="236"/>
                    <a:pt x="347" y="107"/>
                    <a:pt x="252" y="6"/>
                  </a:cubicBezTo>
                  <a:cubicBezTo>
                    <a:pt x="250" y="4"/>
                    <a:pt x="248" y="2"/>
                    <a:pt x="246" y="0"/>
                  </a:cubicBezTo>
                  <a:lnTo>
                    <a:pt x="13" y="234"/>
                  </a:lnTo>
                  <a:close/>
                </a:path>
              </a:pathLst>
            </a:custGeom>
            <a:solidFill>
              <a:srgbClr val="9366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1" name="Freeform 218">
              <a:extLst>
                <a:ext uri="{FF2B5EF4-FFF2-40B4-BE49-F238E27FC236}">
                  <a16:creationId xmlns:a16="http://schemas.microsoft.com/office/drawing/2014/main" id="{2FF543CA-477F-05F5-EB31-216A41422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4351" y="4108449"/>
              <a:ext cx="1149917" cy="1069322"/>
            </a:xfrm>
            <a:custGeom>
              <a:avLst/>
              <a:gdLst>
                <a:gd name="T0" fmla="*/ 389 w 402"/>
                <a:gd name="T1" fmla="*/ 140 h 374"/>
                <a:gd name="T2" fmla="*/ 384 w 402"/>
                <a:gd name="T3" fmla="*/ 134 h 374"/>
                <a:gd name="T4" fmla="*/ 357 w 402"/>
                <a:gd name="T5" fmla="*/ 95 h 374"/>
                <a:gd name="T6" fmla="*/ 368 w 402"/>
                <a:gd name="T7" fmla="*/ 96 h 374"/>
                <a:gd name="T8" fmla="*/ 379 w 402"/>
                <a:gd name="T9" fmla="*/ 95 h 374"/>
                <a:gd name="T10" fmla="*/ 382 w 402"/>
                <a:gd name="T11" fmla="*/ 94 h 374"/>
                <a:gd name="T12" fmla="*/ 399 w 402"/>
                <a:gd name="T13" fmla="*/ 77 h 374"/>
                <a:gd name="T14" fmla="*/ 401 w 402"/>
                <a:gd name="T15" fmla="*/ 72 h 374"/>
                <a:gd name="T16" fmla="*/ 399 w 402"/>
                <a:gd name="T17" fmla="*/ 54 h 374"/>
                <a:gd name="T18" fmla="*/ 399 w 402"/>
                <a:gd name="T19" fmla="*/ 54 h 374"/>
                <a:gd name="T20" fmla="*/ 368 w 402"/>
                <a:gd name="T21" fmla="*/ 35 h 374"/>
                <a:gd name="T22" fmla="*/ 365 w 402"/>
                <a:gd name="T23" fmla="*/ 36 h 374"/>
                <a:gd name="T24" fmla="*/ 359 w 402"/>
                <a:gd name="T25" fmla="*/ 38 h 374"/>
                <a:gd name="T26" fmla="*/ 355 w 402"/>
                <a:gd name="T27" fmla="*/ 40 h 374"/>
                <a:gd name="T28" fmla="*/ 350 w 402"/>
                <a:gd name="T29" fmla="*/ 43 h 374"/>
                <a:gd name="T30" fmla="*/ 347 w 402"/>
                <a:gd name="T31" fmla="*/ 46 h 374"/>
                <a:gd name="T32" fmla="*/ 340 w 402"/>
                <a:gd name="T33" fmla="*/ 54 h 374"/>
                <a:gd name="T34" fmla="*/ 331 w 402"/>
                <a:gd name="T35" fmla="*/ 8 h 374"/>
                <a:gd name="T36" fmla="*/ 331 w 402"/>
                <a:gd name="T37" fmla="*/ 0 h 374"/>
                <a:gd name="T38" fmla="*/ 0 w 402"/>
                <a:gd name="T39" fmla="*/ 0 h 374"/>
                <a:gd name="T40" fmla="*/ 0 w 402"/>
                <a:gd name="T41" fmla="*/ 8 h 374"/>
                <a:gd name="T42" fmla="*/ 150 w 402"/>
                <a:gd name="T43" fmla="*/ 368 h 374"/>
                <a:gd name="T44" fmla="*/ 155 w 402"/>
                <a:gd name="T45" fmla="*/ 374 h 374"/>
                <a:gd name="T46" fmla="*/ 389 w 402"/>
                <a:gd name="T47" fmla="*/ 14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2" h="374">
                  <a:moveTo>
                    <a:pt x="389" y="140"/>
                  </a:moveTo>
                  <a:cubicBezTo>
                    <a:pt x="387" y="138"/>
                    <a:pt x="385" y="136"/>
                    <a:pt x="384" y="134"/>
                  </a:cubicBezTo>
                  <a:cubicBezTo>
                    <a:pt x="374" y="122"/>
                    <a:pt x="365" y="109"/>
                    <a:pt x="357" y="95"/>
                  </a:cubicBezTo>
                  <a:cubicBezTo>
                    <a:pt x="368" y="96"/>
                    <a:pt x="368" y="96"/>
                    <a:pt x="368" y="96"/>
                  </a:cubicBezTo>
                  <a:cubicBezTo>
                    <a:pt x="372" y="96"/>
                    <a:pt x="375" y="96"/>
                    <a:pt x="379" y="95"/>
                  </a:cubicBezTo>
                  <a:cubicBezTo>
                    <a:pt x="380" y="95"/>
                    <a:pt x="381" y="94"/>
                    <a:pt x="382" y="94"/>
                  </a:cubicBezTo>
                  <a:cubicBezTo>
                    <a:pt x="390" y="91"/>
                    <a:pt x="396" y="85"/>
                    <a:pt x="399" y="77"/>
                  </a:cubicBezTo>
                  <a:cubicBezTo>
                    <a:pt x="400" y="76"/>
                    <a:pt x="400" y="74"/>
                    <a:pt x="401" y="72"/>
                  </a:cubicBezTo>
                  <a:cubicBezTo>
                    <a:pt x="402" y="66"/>
                    <a:pt x="401" y="60"/>
                    <a:pt x="399" y="54"/>
                  </a:cubicBezTo>
                  <a:cubicBezTo>
                    <a:pt x="399" y="54"/>
                    <a:pt x="399" y="54"/>
                    <a:pt x="399" y="54"/>
                  </a:cubicBezTo>
                  <a:cubicBezTo>
                    <a:pt x="394" y="42"/>
                    <a:pt x="381" y="34"/>
                    <a:pt x="368" y="35"/>
                  </a:cubicBezTo>
                  <a:cubicBezTo>
                    <a:pt x="367" y="35"/>
                    <a:pt x="366" y="36"/>
                    <a:pt x="365" y="36"/>
                  </a:cubicBezTo>
                  <a:cubicBezTo>
                    <a:pt x="363" y="36"/>
                    <a:pt x="361" y="37"/>
                    <a:pt x="359" y="38"/>
                  </a:cubicBezTo>
                  <a:cubicBezTo>
                    <a:pt x="357" y="38"/>
                    <a:pt x="356" y="39"/>
                    <a:pt x="355" y="40"/>
                  </a:cubicBezTo>
                  <a:cubicBezTo>
                    <a:pt x="353" y="41"/>
                    <a:pt x="352" y="42"/>
                    <a:pt x="350" y="43"/>
                  </a:cubicBezTo>
                  <a:cubicBezTo>
                    <a:pt x="349" y="44"/>
                    <a:pt x="348" y="45"/>
                    <a:pt x="347" y="46"/>
                  </a:cubicBezTo>
                  <a:cubicBezTo>
                    <a:pt x="340" y="54"/>
                    <a:pt x="340" y="54"/>
                    <a:pt x="340" y="54"/>
                  </a:cubicBezTo>
                  <a:cubicBezTo>
                    <a:pt x="336" y="39"/>
                    <a:pt x="333" y="24"/>
                    <a:pt x="331" y="8"/>
                  </a:cubicBezTo>
                  <a:cubicBezTo>
                    <a:pt x="331" y="5"/>
                    <a:pt x="331" y="3"/>
                    <a:pt x="3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5" y="138"/>
                    <a:pt x="55" y="267"/>
                    <a:pt x="150" y="368"/>
                  </a:cubicBezTo>
                  <a:cubicBezTo>
                    <a:pt x="151" y="370"/>
                    <a:pt x="153" y="372"/>
                    <a:pt x="155" y="374"/>
                  </a:cubicBezTo>
                  <a:lnTo>
                    <a:pt x="389" y="140"/>
                  </a:lnTo>
                  <a:close/>
                </a:path>
              </a:pathLst>
            </a:custGeom>
            <a:solidFill>
              <a:srgbClr val="9366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223">
              <a:extLst>
                <a:ext uri="{FF2B5EF4-FFF2-40B4-BE49-F238E27FC236}">
                  <a16:creationId xmlns:a16="http://schemas.microsoft.com/office/drawing/2014/main" id="{8398385D-64F1-EABF-232F-871EF94E9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79" y="2238935"/>
              <a:ext cx="1069322" cy="1155673"/>
            </a:xfrm>
            <a:custGeom>
              <a:avLst/>
              <a:gdLst>
                <a:gd name="T0" fmla="*/ 0 w 374"/>
                <a:gd name="T1" fmla="*/ 331 h 404"/>
                <a:gd name="T2" fmla="*/ 8 w 374"/>
                <a:gd name="T3" fmla="*/ 331 h 404"/>
                <a:gd name="T4" fmla="*/ 54 w 374"/>
                <a:gd name="T5" fmla="*/ 340 h 404"/>
                <a:gd name="T6" fmla="*/ 46 w 374"/>
                <a:gd name="T7" fmla="*/ 347 h 404"/>
                <a:gd name="T8" fmla="*/ 39 w 374"/>
                <a:gd name="T9" fmla="*/ 356 h 404"/>
                <a:gd name="T10" fmla="*/ 37 w 374"/>
                <a:gd name="T11" fmla="*/ 359 h 404"/>
                <a:gd name="T12" fmla="*/ 37 w 374"/>
                <a:gd name="T13" fmla="*/ 382 h 404"/>
                <a:gd name="T14" fmla="*/ 40 w 374"/>
                <a:gd name="T15" fmla="*/ 388 h 404"/>
                <a:gd name="T16" fmla="*/ 54 w 374"/>
                <a:gd name="T17" fmla="*/ 399 h 404"/>
                <a:gd name="T18" fmla="*/ 54 w 374"/>
                <a:gd name="T19" fmla="*/ 399 h 404"/>
                <a:gd name="T20" fmla="*/ 89 w 374"/>
                <a:gd name="T21" fmla="*/ 390 h 404"/>
                <a:gd name="T22" fmla="*/ 91 w 374"/>
                <a:gd name="T23" fmla="*/ 388 h 404"/>
                <a:gd name="T24" fmla="*/ 94 w 374"/>
                <a:gd name="T25" fmla="*/ 382 h 404"/>
                <a:gd name="T26" fmla="*/ 95 w 374"/>
                <a:gd name="T27" fmla="*/ 377 h 404"/>
                <a:gd name="T28" fmla="*/ 96 w 374"/>
                <a:gd name="T29" fmla="*/ 372 h 404"/>
                <a:gd name="T30" fmla="*/ 96 w 374"/>
                <a:gd name="T31" fmla="*/ 368 h 404"/>
                <a:gd name="T32" fmla="*/ 95 w 374"/>
                <a:gd name="T33" fmla="*/ 357 h 404"/>
                <a:gd name="T34" fmla="*/ 134 w 374"/>
                <a:gd name="T35" fmla="*/ 384 h 404"/>
                <a:gd name="T36" fmla="*/ 140 w 374"/>
                <a:gd name="T37" fmla="*/ 389 h 404"/>
                <a:gd name="T38" fmla="*/ 374 w 374"/>
                <a:gd name="T39" fmla="*/ 155 h 404"/>
                <a:gd name="T40" fmla="*/ 368 w 374"/>
                <a:gd name="T41" fmla="*/ 150 h 404"/>
                <a:gd name="T42" fmla="*/ 8 w 374"/>
                <a:gd name="T43" fmla="*/ 0 h 404"/>
                <a:gd name="T44" fmla="*/ 0 w 374"/>
                <a:gd name="T45" fmla="*/ 0 h 404"/>
                <a:gd name="T46" fmla="*/ 0 w 374"/>
                <a:gd name="T47" fmla="*/ 33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4" h="404">
                  <a:moveTo>
                    <a:pt x="0" y="331"/>
                  </a:moveTo>
                  <a:cubicBezTo>
                    <a:pt x="3" y="331"/>
                    <a:pt x="5" y="331"/>
                    <a:pt x="8" y="331"/>
                  </a:cubicBezTo>
                  <a:cubicBezTo>
                    <a:pt x="23" y="333"/>
                    <a:pt x="39" y="336"/>
                    <a:pt x="54" y="340"/>
                  </a:cubicBezTo>
                  <a:cubicBezTo>
                    <a:pt x="46" y="347"/>
                    <a:pt x="46" y="347"/>
                    <a:pt x="46" y="347"/>
                  </a:cubicBezTo>
                  <a:cubicBezTo>
                    <a:pt x="43" y="350"/>
                    <a:pt x="41" y="352"/>
                    <a:pt x="39" y="356"/>
                  </a:cubicBezTo>
                  <a:cubicBezTo>
                    <a:pt x="38" y="357"/>
                    <a:pt x="38" y="358"/>
                    <a:pt x="37" y="359"/>
                  </a:cubicBezTo>
                  <a:cubicBezTo>
                    <a:pt x="34" y="366"/>
                    <a:pt x="34" y="375"/>
                    <a:pt x="37" y="382"/>
                  </a:cubicBezTo>
                  <a:cubicBezTo>
                    <a:pt x="38" y="384"/>
                    <a:pt x="39" y="386"/>
                    <a:pt x="40" y="388"/>
                  </a:cubicBezTo>
                  <a:cubicBezTo>
                    <a:pt x="44" y="393"/>
                    <a:pt x="48" y="396"/>
                    <a:pt x="54" y="399"/>
                  </a:cubicBezTo>
                  <a:cubicBezTo>
                    <a:pt x="54" y="399"/>
                    <a:pt x="54" y="399"/>
                    <a:pt x="54" y="399"/>
                  </a:cubicBezTo>
                  <a:cubicBezTo>
                    <a:pt x="66" y="404"/>
                    <a:pt x="80" y="400"/>
                    <a:pt x="89" y="390"/>
                  </a:cubicBezTo>
                  <a:cubicBezTo>
                    <a:pt x="90" y="390"/>
                    <a:pt x="90" y="389"/>
                    <a:pt x="91" y="388"/>
                  </a:cubicBezTo>
                  <a:cubicBezTo>
                    <a:pt x="92" y="386"/>
                    <a:pt x="93" y="384"/>
                    <a:pt x="94" y="382"/>
                  </a:cubicBezTo>
                  <a:cubicBezTo>
                    <a:pt x="94" y="381"/>
                    <a:pt x="95" y="379"/>
                    <a:pt x="95" y="377"/>
                  </a:cubicBezTo>
                  <a:cubicBezTo>
                    <a:pt x="96" y="376"/>
                    <a:pt x="96" y="374"/>
                    <a:pt x="96" y="372"/>
                  </a:cubicBezTo>
                  <a:cubicBezTo>
                    <a:pt x="96" y="371"/>
                    <a:pt x="96" y="369"/>
                    <a:pt x="96" y="368"/>
                  </a:cubicBezTo>
                  <a:cubicBezTo>
                    <a:pt x="95" y="357"/>
                    <a:pt x="95" y="357"/>
                    <a:pt x="95" y="357"/>
                  </a:cubicBezTo>
                  <a:cubicBezTo>
                    <a:pt x="109" y="365"/>
                    <a:pt x="122" y="374"/>
                    <a:pt x="134" y="384"/>
                  </a:cubicBezTo>
                  <a:cubicBezTo>
                    <a:pt x="136" y="385"/>
                    <a:pt x="138" y="387"/>
                    <a:pt x="140" y="389"/>
                  </a:cubicBezTo>
                  <a:cubicBezTo>
                    <a:pt x="374" y="155"/>
                    <a:pt x="374" y="155"/>
                    <a:pt x="374" y="155"/>
                  </a:cubicBezTo>
                  <a:cubicBezTo>
                    <a:pt x="372" y="153"/>
                    <a:pt x="370" y="151"/>
                    <a:pt x="368" y="150"/>
                  </a:cubicBezTo>
                  <a:cubicBezTo>
                    <a:pt x="273" y="61"/>
                    <a:pt x="147" y="5"/>
                    <a:pt x="8" y="0"/>
                  </a:cubicBezTo>
                  <a:cubicBezTo>
                    <a:pt x="5" y="0"/>
                    <a:pt x="3" y="0"/>
                    <a:pt x="0" y="0"/>
                  </a:cubicBezTo>
                  <a:lnTo>
                    <a:pt x="0" y="331"/>
                  </a:lnTo>
                  <a:close/>
                </a:path>
              </a:pathLst>
            </a:custGeom>
            <a:solidFill>
              <a:srgbClr val="3A77B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217">
              <a:extLst>
                <a:ext uri="{FF2B5EF4-FFF2-40B4-BE49-F238E27FC236}">
                  <a16:creationId xmlns:a16="http://schemas.microsoft.com/office/drawing/2014/main" id="{3E2919CA-16BD-3E40-E680-5747D2C9C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229" y="2805978"/>
              <a:ext cx="1155674" cy="1069322"/>
            </a:xfrm>
            <a:custGeom>
              <a:avLst/>
              <a:gdLst>
                <a:gd name="T0" fmla="*/ 330 w 404"/>
                <a:gd name="T1" fmla="*/ 374 h 374"/>
                <a:gd name="T2" fmla="*/ 331 w 404"/>
                <a:gd name="T3" fmla="*/ 366 h 374"/>
                <a:gd name="T4" fmla="*/ 340 w 404"/>
                <a:gd name="T5" fmla="*/ 320 h 374"/>
                <a:gd name="T6" fmla="*/ 347 w 404"/>
                <a:gd name="T7" fmla="*/ 328 h 374"/>
                <a:gd name="T8" fmla="*/ 355 w 404"/>
                <a:gd name="T9" fmla="*/ 335 h 374"/>
                <a:gd name="T10" fmla="*/ 359 w 404"/>
                <a:gd name="T11" fmla="*/ 337 h 374"/>
                <a:gd name="T12" fmla="*/ 382 w 404"/>
                <a:gd name="T13" fmla="*/ 337 h 374"/>
                <a:gd name="T14" fmla="*/ 387 w 404"/>
                <a:gd name="T15" fmla="*/ 334 h 374"/>
                <a:gd name="T16" fmla="*/ 399 w 404"/>
                <a:gd name="T17" fmla="*/ 320 h 374"/>
                <a:gd name="T18" fmla="*/ 399 w 404"/>
                <a:gd name="T19" fmla="*/ 320 h 374"/>
                <a:gd name="T20" fmla="*/ 390 w 404"/>
                <a:gd name="T21" fmla="*/ 285 h 374"/>
                <a:gd name="T22" fmla="*/ 387 w 404"/>
                <a:gd name="T23" fmla="*/ 283 h 374"/>
                <a:gd name="T24" fmla="*/ 382 w 404"/>
                <a:gd name="T25" fmla="*/ 280 h 374"/>
                <a:gd name="T26" fmla="*/ 377 w 404"/>
                <a:gd name="T27" fmla="*/ 279 h 374"/>
                <a:gd name="T28" fmla="*/ 372 w 404"/>
                <a:gd name="T29" fmla="*/ 278 h 374"/>
                <a:gd name="T30" fmla="*/ 368 w 404"/>
                <a:gd name="T31" fmla="*/ 278 h 374"/>
                <a:gd name="T32" fmla="*/ 357 w 404"/>
                <a:gd name="T33" fmla="*/ 279 h 374"/>
                <a:gd name="T34" fmla="*/ 383 w 404"/>
                <a:gd name="T35" fmla="*/ 240 h 374"/>
                <a:gd name="T36" fmla="*/ 388 w 404"/>
                <a:gd name="T37" fmla="*/ 234 h 374"/>
                <a:gd name="T38" fmla="*/ 155 w 404"/>
                <a:gd name="T39" fmla="*/ 0 h 374"/>
                <a:gd name="T40" fmla="*/ 149 w 404"/>
                <a:gd name="T41" fmla="*/ 6 h 374"/>
                <a:gd name="T42" fmla="*/ 0 w 404"/>
                <a:gd name="T43" fmla="*/ 366 h 374"/>
                <a:gd name="T44" fmla="*/ 0 w 404"/>
                <a:gd name="T45" fmla="*/ 374 h 374"/>
                <a:gd name="T46" fmla="*/ 330 w 404"/>
                <a:gd name="T47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4" h="374">
                  <a:moveTo>
                    <a:pt x="330" y="374"/>
                  </a:moveTo>
                  <a:cubicBezTo>
                    <a:pt x="331" y="371"/>
                    <a:pt x="331" y="369"/>
                    <a:pt x="331" y="366"/>
                  </a:cubicBezTo>
                  <a:cubicBezTo>
                    <a:pt x="332" y="351"/>
                    <a:pt x="335" y="335"/>
                    <a:pt x="340" y="320"/>
                  </a:cubicBezTo>
                  <a:cubicBezTo>
                    <a:pt x="347" y="328"/>
                    <a:pt x="347" y="328"/>
                    <a:pt x="347" y="328"/>
                  </a:cubicBezTo>
                  <a:cubicBezTo>
                    <a:pt x="349" y="331"/>
                    <a:pt x="352" y="333"/>
                    <a:pt x="355" y="335"/>
                  </a:cubicBezTo>
                  <a:cubicBezTo>
                    <a:pt x="356" y="336"/>
                    <a:pt x="358" y="336"/>
                    <a:pt x="359" y="337"/>
                  </a:cubicBezTo>
                  <a:cubicBezTo>
                    <a:pt x="366" y="340"/>
                    <a:pt x="375" y="340"/>
                    <a:pt x="382" y="337"/>
                  </a:cubicBezTo>
                  <a:cubicBezTo>
                    <a:pt x="384" y="336"/>
                    <a:pt x="386" y="335"/>
                    <a:pt x="387" y="334"/>
                  </a:cubicBezTo>
                  <a:cubicBezTo>
                    <a:pt x="392" y="330"/>
                    <a:pt x="396" y="326"/>
                    <a:pt x="399" y="320"/>
                  </a:cubicBezTo>
                  <a:cubicBezTo>
                    <a:pt x="399" y="320"/>
                    <a:pt x="399" y="320"/>
                    <a:pt x="399" y="320"/>
                  </a:cubicBezTo>
                  <a:cubicBezTo>
                    <a:pt x="404" y="308"/>
                    <a:pt x="400" y="294"/>
                    <a:pt x="390" y="285"/>
                  </a:cubicBezTo>
                  <a:cubicBezTo>
                    <a:pt x="389" y="284"/>
                    <a:pt x="388" y="284"/>
                    <a:pt x="387" y="283"/>
                  </a:cubicBezTo>
                  <a:cubicBezTo>
                    <a:pt x="386" y="282"/>
                    <a:pt x="384" y="281"/>
                    <a:pt x="382" y="280"/>
                  </a:cubicBezTo>
                  <a:cubicBezTo>
                    <a:pt x="380" y="280"/>
                    <a:pt x="379" y="279"/>
                    <a:pt x="377" y="279"/>
                  </a:cubicBezTo>
                  <a:cubicBezTo>
                    <a:pt x="376" y="278"/>
                    <a:pt x="374" y="278"/>
                    <a:pt x="372" y="278"/>
                  </a:cubicBezTo>
                  <a:cubicBezTo>
                    <a:pt x="371" y="278"/>
                    <a:pt x="369" y="278"/>
                    <a:pt x="368" y="278"/>
                  </a:cubicBezTo>
                  <a:cubicBezTo>
                    <a:pt x="357" y="279"/>
                    <a:pt x="357" y="279"/>
                    <a:pt x="357" y="279"/>
                  </a:cubicBezTo>
                  <a:cubicBezTo>
                    <a:pt x="364" y="265"/>
                    <a:pt x="373" y="252"/>
                    <a:pt x="383" y="240"/>
                  </a:cubicBezTo>
                  <a:cubicBezTo>
                    <a:pt x="385" y="238"/>
                    <a:pt x="387" y="236"/>
                    <a:pt x="388" y="234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3" y="2"/>
                    <a:pt x="151" y="4"/>
                    <a:pt x="149" y="6"/>
                  </a:cubicBezTo>
                  <a:cubicBezTo>
                    <a:pt x="61" y="101"/>
                    <a:pt x="5" y="227"/>
                    <a:pt x="0" y="366"/>
                  </a:cubicBezTo>
                  <a:cubicBezTo>
                    <a:pt x="0" y="369"/>
                    <a:pt x="0" y="371"/>
                    <a:pt x="0" y="374"/>
                  </a:cubicBezTo>
                  <a:lnTo>
                    <a:pt x="330" y="374"/>
                  </a:lnTo>
                  <a:close/>
                </a:path>
              </a:pathLst>
            </a:custGeom>
            <a:solidFill>
              <a:srgbClr val="9366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4" name="Freeform 219">
              <a:extLst>
                <a:ext uri="{FF2B5EF4-FFF2-40B4-BE49-F238E27FC236}">
                  <a16:creationId xmlns:a16="http://schemas.microsoft.com/office/drawing/2014/main" id="{533A46BD-BC03-FF49-64E3-50681236E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421" y="4625119"/>
              <a:ext cx="1069322" cy="1154234"/>
            </a:xfrm>
            <a:custGeom>
              <a:avLst/>
              <a:gdLst>
                <a:gd name="T0" fmla="*/ 373 w 374"/>
                <a:gd name="T1" fmla="*/ 73 h 403"/>
                <a:gd name="T2" fmla="*/ 366 w 374"/>
                <a:gd name="T3" fmla="*/ 72 h 403"/>
                <a:gd name="T4" fmla="*/ 319 w 374"/>
                <a:gd name="T5" fmla="*/ 63 h 403"/>
                <a:gd name="T6" fmla="*/ 327 w 374"/>
                <a:gd name="T7" fmla="*/ 56 h 403"/>
                <a:gd name="T8" fmla="*/ 335 w 374"/>
                <a:gd name="T9" fmla="*/ 48 h 403"/>
                <a:gd name="T10" fmla="*/ 336 w 374"/>
                <a:gd name="T11" fmla="*/ 44 h 403"/>
                <a:gd name="T12" fmla="*/ 336 w 374"/>
                <a:gd name="T13" fmla="*/ 21 h 403"/>
                <a:gd name="T14" fmla="*/ 333 w 374"/>
                <a:gd name="T15" fmla="*/ 16 h 403"/>
                <a:gd name="T16" fmla="*/ 320 w 374"/>
                <a:gd name="T17" fmla="*/ 5 h 403"/>
                <a:gd name="T18" fmla="*/ 320 w 374"/>
                <a:gd name="T19" fmla="*/ 5 h 403"/>
                <a:gd name="T20" fmla="*/ 285 w 374"/>
                <a:gd name="T21" fmla="*/ 13 h 403"/>
                <a:gd name="T22" fmla="*/ 283 w 374"/>
                <a:gd name="T23" fmla="*/ 16 h 403"/>
                <a:gd name="T24" fmla="*/ 280 w 374"/>
                <a:gd name="T25" fmla="*/ 21 h 403"/>
                <a:gd name="T26" fmla="*/ 278 w 374"/>
                <a:gd name="T27" fmla="*/ 26 h 403"/>
                <a:gd name="T28" fmla="*/ 278 w 374"/>
                <a:gd name="T29" fmla="*/ 31 h 403"/>
                <a:gd name="T30" fmla="*/ 278 w 374"/>
                <a:gd name="T31" fmla="*/ 36 h 403"/>
                <a:gd name="T32" fmla="*/ 279 w 374"/>
                <a:gd name="T33" fmla="*/ 46 h 403"/>
                <a:gd name="T34" fmla="*/ 239 w 374"/>
                <a:gd name="T35" fmla="*/ 20 h 403"/>
                <a:gd name="T36" fmla="*/ 233 w 374"/>
                <a:gd name="T37" fmla="*/ 15 h 403"/>
                <a:gd name="T38" fmla="*/ 0 w 374"/>
                <a:gd name="T39" fmla="*/ 249 h 403"/>
                <a:gd name="T40" fmla="*/ 5 w 374"/>
                <a:gd name="T41" fmla="*/ 254 h 403"/>
                <a:gd name="T42" fmla="*/ 366 w 374"/>
                <a:gd name="T43" fmla="*/ 403 h 403"/>
                <a:gd name="T44" fmla="*/ 374 w 374"/>
                <a:gd name="T45" fmla="*/ 403 h 403"/>
                <a:gd name="T46" fmla="*/ 373 w 374"/>
                <a:gd name="T47" fmla="*/ 7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4" h="403">
                  <a:moveTo>
                    <a:pt x="373" y="73"/>
                  </a:moveTo>
                  <a:cubicBezTo>
                    <a:pt x="371" y="72"/>
                    <a:pt x="368" y="72"/>
                    <a:pt x="366" y="72"/>
                  </a:cubicBezTo>
                  <a:cubicBezTo>
                    <a:pt x="350" y="71"/>
                    <a:pt x="335" y="68"/>
                    <a:pt x="319" y="63"/>
                  </a:cubicBezTo>
                  <a:cubicBezTo>
                    <a:pt x="327" y="56"/>
                    <a:pt x="327" y="56"/>
                    <a:pt x="327" y="56"/>
                  </a:cubicBezTo>
                  <a:cubicBezTo>
                    <a:pt x="330" y="54"/>
                    <a:pt x="333" y="51"/>
                    <a:pt x="335" y="48"/>
                  </a:cubicBezTo>
                  <a:cubicBezTo>
                    <a:pt x="335" y="47"/>
                    <a:pt x="336" y="46"/>
                    <a:pt x="336" y="44"/>
                  </a:cubicBezTo>
                  <a:cubicBezTo>
                    <a:pt x="339" y="37"/>
                    <a:pt x="339" y="29"/>
                    <a:pt x="336" y="21"/>
                  </a:cubicBezTo>
                  <a:cubicBezTo>
                    <a:pt x="335" y="19"/>
                    <a:pt x="334" y="17"/>
                    <a:pt x="333" y="16"/>
                  </a:cubicBezTo>
                  <a:cubicBezTo>
                    <a:pt x="330" y="11"/>
                    <a:pt x="325" y="7"/>
                    <a:pt x="320" y="5"/>
                  </a:cubicBezTo>
                  <a:cubicBezTo>
                    <a:pt x="320" y="5"/>
                    <a:pt x="320" y="5"/>
                    <a:pt x="320" y="5"/>
                  </a:cubicBezTo>
                  <a:cubicBezTo>
                    <a:pt x="307" y="0"/>
                    <a:pt x="293" y="3"/>
                    <a:pt x="285" y="13"/>
                  </a:cubicBezTo>
                  <a:cubicBezTo>
                    <a:pt x="284" y="14"/>
                    <a:pt x="283" y="15"/>
                    <a:pt x="283" y="16"/>
                  </a:cubicBezTo>
                  <a:cubicBezTo>
                    <a:pt x="282" y="17"/>
                    <a:pt x="281" y="19"/>
                    <a:pt x="280" y="21"/>
                  </a:cubicBezTo>
                  <a:cubicBezTo>
                    <a:pt x="279" y="23"/>
                    <a:pt x="279" y="24"/>
                    <a:pt x="278" y="26"/>
                  </a:cubicBezTo>
                  <a:cubicBezTo>
                    <a:pt x="278" y="28"/>
                    <a:pt x="278" y="29"/>
                    <a:pt x="278" y="31"/>
                  </a:cubicBezTo>
                  <a:cubicBezTo>
                    <a:pt x="277" y="32"/>
                    <a:pt x="277" y="34"/>
                    <a:pt x="278" y="36"/>
                  </a:cubicBezTo>
                  <a:cubicBezTo>
                    <a:pt x="279" y="46"/>
                    <a:pt x="279" y="46"/>
                    <a:pt x="279" y="46"/>
                  </a:cubicBezTo>
                  <a:cubicBezTo>
                    <a:pt x="264" y="39"/>
                    <a:pt x="251" y="30"/>
                    <a:pt x="239" y="20"/>
                  </a:cubicBezTo>
                  <a:cubicBezTo>
                    <a:pt x="237" y="18"/>
                    <a:pt x="235" y="17"/>
                    <a:pt x="233" y="15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2" y="251"/>
                    <a:pt x="4" y="252"/>
                    <a:pt x="5" y="254"/>
                  </a:cubicBezTo>
                  <a:cubicBezTo>
                    <a:pt x="101" y="343"/>
                    <a:pt x="227" y="398"/>
                    <a:pt x="366" y="403"/>
                  </a:cubicBezTo>
                  <a:cubicBezTo>
                    <a:pt x="369" y="403"/>
                    <a:pt x="371" y="403"/>
                    <a:pt x="374" y="403"/>
                  </a:cubicBezTo>
                  <a:lnTo>
                    <a:pt x="373" y="73"/>
                  </a:lnTo>
                  <a:close/>
                </a:path>
              </a:pathLst>
            </a:custGeom>
            <a:solidFill>
              <a:srgbClr val="E8668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5" name="Freeform 224">
              <a:extLst>
                <a:ext uri="{FF2B5EF4-FFF2-40B4-BE49-F238E27FC236}">
                  <a16:creationId xmlns:a16="http://schemas.microsoft.com/office/drawing/2014/main" id="{D9B58CFC-B4BF-78AB-A931-26E229BAC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272" y="2236057"/>
              <a:ext cx="1077957" cy="1152795"/>
            </a:xfrm>
            <a:custGeom>
              <a:avLst/>
              <a:gdLst>
                <a:gd name="T0" fmla="*/ 238 w 377"/>
                <a:gd name="T1" fmla="*/ 391 h 403"/>
                <a:gd name="T2" fmla="*/ 243 w 377"/>
                <a:gd name="T3" fmla="*/ 386 h 403"/>
                <a:gd name="T4" fmla="*/ 282 w 377"/>
                <a:gd name="T5" fmla="*/ 359 h 403"/>
                <a:gd name="T6" fmla="*/ 281 w 377"/>
                <a:gd name="T7" fmla="*/ 370 h 403"/>
                <a:gd name="T8" fmla="*/ 283 w 377"/>
                <a:gd name="T9" fmla="*/ 381 h 403"/>
                <a:gd name="T10" fmla="*/ 284 w 377"/>
                <a:gd name="T11" fmla="*/ 384 h 403"/>
                <a:gd name="T12" fmla="*/ 301 w 377"/>
                <a:gd name="T13" fmla="*/ 400 h 403"/>
                <a:gd name="T14" fmla="*/ 307 w 377"/>
                <a:gd name="T15" fmla="*/ 402 h 403"/>
                <a:gd name="T16" fmla="*/ 324 w 377"/>
                <a:gd name="T17" fmla="*/ 400 h 403"/>
                <a:gd name="T18" fmla="*/ 324 w 377"/>
                <a:gd name="T19" fmla="*/ 400 h 403"/>
                <a:gd name="T20" fmla="*/ 342 w 377"/>
                <a:gd name="T21" fmla="*/ 369 h 403"/>
                <a:gd name="T22" fmla="*/ 342 w 377"/>
                <a:gd name="T23" fmla="*/ 366 h 403"/>
                <a:gd name="T24" fmla="*/ 340 w 377"/>
                <a:gd name="T25" fmla="*/ 360 h 403"/>
                <a:gd name="T26" fmla="*/ 337 w 377"/>
                <a:gd name="T27" fmla="*/ 355 h 403"/>
                <a:gd name="T28" fmla="*/ 334 w 377"/>
                <a:gd name="T29" fmla="*/ 351 h 403"/>
                <a:gd name="T30" fmla="*/ 331 w 377"/>
                <a:gd name="T31" fmla="*/ 348 h 403"/>
                <a:gd name="T32" fmla="*/ 323 w 377"/>
                <a:gd name="T33" fmla="*/ 342 h 403"/>
                <a:gd name="T34" fmla="*/ 369 w 377"/>
                <a:gd name="T35" fmla="*/ 332 h 403"/>
                <a:gd name="T36" fmla="*/ 377 w 377"/>
                <a:gd name="T37" fmla="*/ 331 h 403"/>
                <a:gd name="T38" fmla="*/ 371 w 377"/>
                <a:gd name="T39" fmla="*/ 0 h 403"/>
                <a:gd name="T40" fmla="*/ 363 w 377"/>
                <a:gd name="T41" fmla="*/ 1 h 403"/>
                <a:gd name="T42" fmla="*/ 5 w 377"/>
                <a:gd name="T43" fmla="*/ 156 h 403"/>
                <a:gd name="T44" fmla="*/ 0 w 377"/>
                <a:gd name="T45" fmla="*/ 162 h 403"/>
                <a:gd name="T46" fmla="*/ 238 w 377"/>
                <a:gd name="T47" fmla="*/ 39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7" h="403">
                  <a:moveTo>
                    <a:pt x="238" y="391"/>
                  </a:moveTo>
                  <a:cubicBezTo>
                    <a:pt x="240" y="390"/>
                    <a:pt x="242" y="388"/>
                    <a:pt x="243" y="386"/>
                  </a:cubicBezTo>
                  <a:cubicBezTo>
                    <a:pt x="255" y="376"/>
                    <a:pt x="268" y="367"/>
                    <a:pt x="282" y="359"/>
                  </a:cubicBezTo>
                  <a:cubicBezTo>
                    <a:pt x="281" y="370"/>
                    <a:pt x="281" y="370"/>
                    <a:pt x="281" y="370"/>
                  </a:cubicBezTo>
                  <a:cubicBezTo>
                    <a:pt x="281" y="373"/>
                    <a:pt x="282" y="377"/>
                    <a:pt x="283" y="381"/>
                  </a:cubicBezTo>
                  <a:cubicBezTo>
                    <a:pt x="283" y="382"/>
                    <a:pt x="283" y="383"/>
                    <a:pt x="284" y="384"/>
                  </a:cubicBezTo>
                  <a:cubicBezTo>
                    <a:pt x="287" y="392"/>
                    <a:pt x="293" y="397"/>
                    <a:pt x="301" y="400"/>
                  </a:cubicBezTo>
                  <a:cubicBezTo>
                    <a:pt x="303" y="401"/>
                    <a:pt x="305" y="402"/>
                    <a:pt x="307" y="402"/>
                  </a:cubicBezTo>
                  <a:cubicBezTo>
                    <a:pt x="312" y="403"/>
                    <a:pt x="318" y="402"/>
                    <a:pt x="324" y="400"/>
                  </a:cubicBezTo>
                  <a:cubicBezTo>
                    <a:pt x="324" y="400"/>
                    <a:pt x="324" y="400"/>
                    <a:pt x="324" y="400"/>
                  </a:cubicBezTo>
                  <a:cubicBezTo>
                    <a:pt x="336" y="395"/>
                    <a:pt x="344" y="382"/>
                    <a:pt x="342" y="369"/>
                  </a:cubicBezTo>
                  <a:cubicBezTo>
                    <a:pt x="342" y="368"/>
                    <a:pt x="342" y="367"/>
                    <a:pt x="342" y="366"/>
                  </a:cubicBezTo>
                  <a:cubicBezTo>
                    <a:pt x="341" y="364"/>
                    <a:pt x="341" y="362"/>
                    <a:pt x="340" y="360"/>
                  </a:cubicBezTo>
                  <a:cubicBezTo>
                    <a:pt x="339" y="358"/>
                    <a:pt x="338" y="357"/>
                    <a:pt x="337" y="355"/>
                  </a:cubicBezTo>
                  <a:cubicBezTo>
                    <a:pt x="337" y="354"/>
                    <a:pt x="336" y="353"/>
                    <a:pt x="334" y="351"/>
                  </a:cubicBezTo>
                  <a:cubicBezTo>
                    <a:pt x="333" y="350"/>
                    <a:pt x="332" y="349"/>
                    <a:pt x="331" y="348"/>
                  </a:cubicBezTo>
                  <a:cubicBezTo>
                    <a:pt x="323" y="342"/>
                    <a:pt x="323" y="342"/>
                    <a:pt x="323" y="342"/>
                  </a:cubicBezTo>
                  <a:cubicBezTo>
                    <a:pt x="338" y="337"/>
                    <a:pt x="353" y="333"/>
                    <a:pt x="369" y="332"/>
                  </a:cubicBezTo>
                  <a:cubicBezTo>
                    <a:pt x="372" y="331"/>
                    <a:pt x="374" y="331"/>
                    <a:pt x="377" y="331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68" y="1"/>
                    <a:pt x="366" y="1"/>
                    <a:pt x="363" y="1"/>
                  </a:cubicBezTo>
                  <a:cubicBezTo>
                    <a:pt x="233" y="8"/>
                    <a:pt x="106" y="60"/>
                    <a:pt x="5" y="156"/>
                  </a:cubicBezTo>
                  <a:cubicBezTo>
                    <a:pt x="4" y="158"/>
                    <a:pt x="2" y="160"/>
                    <a:pt x="0" y="162"/>
                  </a:cubicBezTo>
                  <a:lnTo>
                    <a:pt x="238" y="391"/>
                  </a:lnTo>
                  <a:close/>
                </a:path>
              </a:pathLst>
            </a:custGeom>
            <a:solidFill>
              <a:srgbClr val="3A77B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87" name="Google Shape;10189;p62">
              <a:extLst>
                <a:ext uri="{FF2B5EF4-FFF2-40B4-BE49-F238E27FC236}">
                  <a16:creationId xmlns:a16="http://schemas.microsoft.com/office/drawing/2014/main" id="{1453FD9D-4257-459F-88FE-393F95BAE73B}"/>
                </a:ext>
              </a:extLst>
            </p:cNvPr>
            <p:cNvGrpSpPr/>
            <p:nvPr/>
          </p:nvGrpSpPr>
          <p:grpSpPr>
            <a:xfrm>
              <a:off x="5349768" y="2547178"/>
              <a:ext cx="450096" cy="419225"/>
              <a:chOff x="-25477800" y="2357750"/>
              <a:chExt cx="298525" cy="278050"/>
            </a:xfrm>
            <a:solidFill>
              <a:schemeClr val="bg1"/>
            </a:solidFill>
          </p:grpSpPr>
          <p:sp>
            <p:nvSpPr>
              <p:cNvPr id="388" name="Google Shape;10190;p62">
                <a:extLst>
                  <a:ext uri="{FF2B5EF4-FFF2-40B4-BE49-F238E27FC236}">
                    <a16:creationId xmlns:a16="http://schemas.microsoft.com/office/drawing/2014/main" id="{109E4C0D-D64E-F0A4-CCCC-490473527546}"/>
                  </a:ext>
                </a:extLst>
              </p:cNvPr>
              <p:cNvSpPr/>
              <p:nvPr/>
            </p:nvSpPr>
            <p:spPr>
              <a:xfrm>
                <a:off x="-25477800" y="2357750"/>
                <a:ext cx="298525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11941" h="11122" extrusionOk="0">
                    <a:moveTo>
                      <a:pt x="7057" y="1229"/>
                    </a:moveTo>
                    <a:lnTo>
                      <a:pt x="7971" y="2143"/>
                    </a:lnTo>
                    <a:lnTo>
                      <a:pt x="7057" y="2143"/>
                    </a:lnTo>
                    <a:lnTo>
                      <a:pt x="7057" y="1229"/>
                    </a:lnTo>
                    <a:close/>
                    <a:moveTo>
                      <a:pt x="6333" y="756"/>
                    </a:moveTo>
                    <a:lnTo>
                      <a:pt x="6333" y="2489"/>
                    </a:lnTo>
                    <a:cubicBezTo>
                      <a:pt x="6333" y="2678"/>
                      <a:pt x="6490" y="2836"/>
                      <a:pt x="6679" y="2836"/>
                    </a:cubicBezTo>
                    <a:lnTo>
                      <a:pt x="8412" y="2836"/>
                    </a:lnTo>
                    <a:lnTo>
                      <a:pt x="8412" y="4946"/>
                    </a:lnTo>
                    <a:lnTo>
                      <a:pt x="7593" y="4946"/>
                    </a:lnTo>
                    <a:lnTo>
                      <a:pt x="7215" y="4096"/>
                    </a:lnTo>
                    <a:cubicBezTo>
                      <a:pt x="7026" y="3749"/>
                      <a:pt x="6648" y="3529"/>
                      <a:pt x="6270" y="3529"/>
                    </a:cubicBezTo>
                    <a:lnTo>
                      <a:pt x="3245" y="3529"/>
                    </a:lnTo>
                    <a:cubicBezTo>
                      <a:pt x="3119" y="3529"/>
                      <a:pt x="2993" y="3560"/>
                      <a:pt x="2867" y="3592"/>
                    </a:cubicBezTo>
                    <a:lnTo>
                      <a:pt x="2867" y="756"/>
                    </a:lnTo>
                    <a:close/>
                    <a:moveTo>
                      <a:pt x="10901" y="6994"/>
                    </a:moveTo>
                    <a:cubicBezTo>
                      <a:pt x="11027" y="6994"/>
                      <a:pt x="11090" y="7026"/>
                      <a:pt x="11184" y="7089"/>
                    </a:cubicBezTo>
                    <a:cubicBezTo>
                      <a:pt x="11247" y="7183"/>
                      <a:pt x="11247" y="7246"/>
                      <a:pt x="11247" y="7372"/>
                    </a:cubicBezTo>
                    <a:lnTo>
                      <a:pt x="10995" y="9105"/>
                    </a:lnTo>
                    <a:lnTo>
                      <a:pt x="10428" y="6994"/>
                    </a:lnTo>
                    <a:close/>
                    <a:moveTo>
                      <a:pt x="6270" y="4190"/>
                    </a:moveTo>
                    <a:cubicBezTo>
                      <a:pt x="6364" y="4190"/>
                      <a:pt x="6490" y="4253"/>
                      <a:pt x="6585" y="4379"/>
                    </a:cubicBezTo>
                    <a:lnTo>
                      <a:pt x="7089" y="5356"/>
                    </a:lnTo>
                    <a:cubicBezTo>
                      <a:pt x="7120" y="5482"/>
                      <a:pt x="7278" y="5577"/>
                      <a:pt x="7404" y="5577"/>
                    </a:cubicBezTo>
                    <a:lnTo>
                      <a:pt x="9105" y="5577"/>
                    </a:lnTo>
                    <a:cubicBezTo>
                      <a:pt x="9262" y="5577"/>
                      <a:pt x="9420" y="5671"/>
                      <a:pt x="9452" y="5829"/>
                    </a:cubicBezTo>
                    <a:lnTo>
                      <a:pt x="10586" y="10397"/>
                    </a:lnTo>
                    <a:lnTo>
                      <a:pt x="2205" y="10397"/>
                    </a:lnTo>
                    <a:lnTo>
                      <a:pt x="2205" y="10460"/>
                    </a:lnTo>
                    <a:cubicBezTo>
                      <a:pt x="2048" y="10460"/>
                      <a:pt x="1890" y="10334"/>
                      <a:pt x="1859" y="10176"/>
                    </a:cubicBezTo>
                    <a:lnTo>
                      <a:pt x="788" y="5986"/>
                    </a:lnTo>
                    <a:cubicBezTo>
                      <a:pt x="756" y="5892"/>
                      <a:pt x="788" y="5797"/>
                      <a:pt x="851" y="5734"/>
                    </a:cubicBezTo>
                    <a:cubicBezTo>
                      <a:pt x="945" y="5640"/>
                      <a:pt x="1008" y="5608"/>
                      <a:pt x="1134" y="5608"/>
                    </a:cubicBezTo>
                    <a:lnTo>
                      <a:pt x="2520" y="5608"/>
                    </a:lnTo>
                    <a:cubicBezTo>
                      <a:pt x="2709" y="5608"/>
                      <a:pt x="2867" y="5451"/>
                      <a:pt x="2867" y="5262"/>
                    </a:cubicBezTo>
                    <a:lnTo>
                      <a:pt x="2867" y="4537"/>
                    </a:lnTo>
                    <a:cubicBezTo>
                      <a:pt x="2867" y="4348"/>
                      <a:pt x="3025" y="4190"/>
                      <a:pt x="3214" y="4190"/>
                    </a:cubicBezTo>
                    <a:close/>
                    <a:moveTo>
                      <a:pt x="2489" y="0"/>
                    </a:moveTo>
                    <a:cubicBezTo>
                      <a:pt x="2268" y="0"/>
                      <a:pt x="2111" y="158"/>
                      <a:pt x="2111" y="378"/>
                    </a:cubicBezTo>
                    <a:lnTo>
                      <a:pt x="2111" y="4537"/>
                    </a:lnTo>
                    <a:lnTo>
                      <a:pt x="2111" y="4883"/>
                    </a:lnTo>
                    <a:lnTo>
                      <a:pt x="1103" y="4883"/>
                    </a:lnTo>
                    <a:cubicBezTo>
                      <a:pt x="788" y="4883"/>
                      <a:pt x="473" y="5041"/>
                      <a:pt x="284" y="5293"/>
                    </a:cubicBezTo>
                    <a:cubicBezTo>
                      <a:pt x="63" y="5514"/>
                      <a:pt x="0" y="5829"/>
                      <a:pt x="63" y="6144"/>
                    </a:cubicBezTo>
                    <a:lnTo>
                      <a:pt x="1134" y="10334"/>
                    </a:lnTo>
                    <a:cubicBezTo>
                      <a:pt x="1260" y="10806"/>
                      <a:pt x="1701" y="11121"/>
                      <a:pt x="2174" y="11121"/>
                    </a:cubicBezTo>
                    <a:lnTo>
                      <a:pt x="10995" y="11121"/>
                    </a:lnTo>
                    <a:cubicBezTo>
                      <a:pt x="11153" y="11121"/>
                      <a:pt x="11310" y="10995"/>
                      <a:pt x="11342" y="10838"/>
                    </a:cubicBezTo>
                    <a:lnTo>
                      <a:pt x="11877" y="7467"/>
                    </a:lnTo>
                    <a:cubicBezTo>
                      <a:pt x="11940" y="7152"/>
                      <a:pt x="11846" y="6868"/>
                      <a:pt x="11657" y="6616"/>
                    </a:cubicBezTo>
                    <a:cubicBezTo>
                      <a:pt x="11499" y="6427"/>
                      <a:pt x="11216" y="6301"/>
                      <a:pt x="10901" y="6301"/>
                    </a:cubicBezTo>
                    <a:lnTo>
                      <a:pt x="10239" y="6301"/>
                    </a:lnTo>
                    <a:lnTo>
                      <a:pt x="10082" y="5734"/>
                    </a:lnTo>
                    <a:cubicBezTo>
                      <a:pt x="9956" y="5262"/>
                      <a:pt x="9578" y="4946"/>
                      <a:pt x="9105" y="4883"/>
                    </a:cubicBezTo>
                    <a:lnTo>
                      <a:pt x="9105" y="2458"/>
                    </a:lnTo>
                    <a:cubicBezTo>
                      <a:pt x="9105" y="2363"/>
                      <a:pt x="9042" y="2269"/>
                      <a:pt x="8979" y="2206"/>
                    </a:cubicBezTo>
                    <a:lnTo>
                      <a:pt x="6900" y="126"/>
                    </a:lnTo>
                    <a:cubicBezTo>
                      <a:pt x="6805" y="63"/>
                      <a:pt x="6742" y="0"/>
                      <a:pt x="66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10191;p62">
                <a:extLst>
                  <a:ext uri="{FF2B5EF4-FFF2-40B4-BE49-F238E27FC236}">
                    <a16:creationId xmlns:a16="http://schemas.microsoft.com/office/drawing/2014/main" id="{D8F2FD7B-FD45-4F38-8187-7CBF6FBD0279}"/>
                  </a:ext>
                </a:extLst>
              </p:cNvPr>
              <p:cNvSpPr/>
              <p:nvPr/>
            </p:nvSpPr>
            <p:spPr>
              <a:xfrm>
                <a:off x="-25388025" y="2514850"/>
                <a:ext cx="104000" cy="88650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3546" extrusionOk="0">
                    <a:moveTo>
                      <a:pt x="1752" y="1"/>
                    </a:moveTo>
                    <a:cubicBezTo>
                      <a:pt x="1716" y="1"/>
                      <a:pt x="1678" y="6"/>
                      <a:pt x="1639" y="17"/>
                    </a:cubicBezTo>
                    <a:cubicBezTo>
                      <a:pt x="1450" y="80"/>
                      <a:pt x="1324" y="269"/>
                      <a:pt x="1418" y="458"/>
                    </a:cubicBezTo>
                    <a:lnTo>
                      <a:pt x="1639" y="1403"/>
                    </a:lnTo>
                    <a:lnTo>
                      <a:pt x="347" y="1403"/>
                    </a:lnTo>
                    <a:cubicBezTo>
                      <a:pt x="158" y="1403"/>
                      <a:pt x="1" y="1561"/>
                      <a:pt x="1" y="1750"/>
                    </a:cubicBezTo>
                    <a:cubicBezTo>
                      <a:pt x="1" y="1970"/>
                      <a:pt x="158" y="2128"/>
                      <a:pt x="347" y="2128"/>
                    </a:cubicBezTo>
                    <a:lnTo>
                      <a:pt x="1796" y="2128"/>
                    </a:lnTo>
                    <a:lnTo>
                      <a:pt x="2080" y="3262"/>
                    </a:lnTo>
                    <a:cubicBezTo>
                      <a:pt x="2111" y="3420"/>
                      <a:pt x="2269" y="3546"/>
                      <a:pt x="2426" y="3546"/>
                    </a:cubicBezTo>
                    <a:lnTo>
                      <a:pt x="2521" y="3546"/>
                    </a:lnTo>
                    <a:cubicBezTo>
                      <a:pt x="2710" y="3483"/>
                      <a:pt x="2836" y="3294"/>
                      <a:pt x="2742" y="3105"/>
                    </a:cubicBezTo>
                    <a:lnTo>
                      <a:pt x="2521" y="2159"/>
                    </a:lnTo>
                    <a:lnTo>
                      <a:pt x="3813" y="2159"/>
                    </a:lnTo>
                    <a:cubicBezTo>
                      <a:pt x="4002" y="2159"/>
                      <a:pt x="4159" y="2002"/>
                      <a:pt x="4159" y="1813"/>
                    </a:cubicBezTo>
                    <a:cubicBezTo>
                      <a:pt x="4159" y="1561"/>
                      <a:pt x="4002" y="1403"/>
                      <a:pt x="3813" y="1403"/>
                    </a:cubicBezTo>
                    <a:lnTo>
                      <a:pt x="2363" y="1403"/>
                    </a:lnTo>
                    <a:lnTo>
                      <a:pt x="2080" y="269"/>
                    </a:lnTo>
                    <a:cubicBezTo>
                      <a:pt x="2054" y="114"/>
                      <a:pt x="1921" y="1"/>
                      <a:pt x="175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0" name="Google Shape;10210;p62">
              <a:extLst>
                <a:ext uri="{FF2B5EF4-FFF2-40B4-BE49-F238E27FC236}">
                  <a16:creationId xmlns:a16="http://schemas.microsoft.com/office/drawing/2014/main" id="{6C563CE0-88C9-1AC6-EC1F-FA59E188EF35}"/>
                </a:ext>
              </a:extLst>
            </p:cNvPr>
            <p:cNvGrpSpPr/>
            <p:nvPr/>
          </p:nvGrpSpPr>
          <p:grpSpPr>
            <a:xfrm>
              <a:off x="7149963" y="4307093"/>
              <a:ext cx="236375" cy="340861"/>
              <a:chOff x="-25071400" y="2375075"/>
              <a:chExt cx="156775" cy="226075"/>
            </a:xfrm>
            <a:solidFill>
              <a:schemeClr val="bg1"/>
            </a:solidFill>
          </p:grpSpPr>
          <p:sp>
            <p:nvSpPr>
              <p:cNvPr id="391" name="Google Shape;10212;p62">
                <a:extLst>
                  <a:ext uri="{FF2B5EF4-FFF2-40B4-BE49-F238E27FC236}">
                    <a16:creationId xmlns:a16="http://schemas.microsoft.com/office/drawing/2014/main" id="{48C2E19B-B55D-FBC9-0C4E-E03BA938D3E1}"/>
                  </a:ext>
                </a:extLst>
              </p:cNvPr>
              <p:cNvSpPr/>
              <p:nvPr/>
            </p:nvSpPr>
            <p:spPr>
              <a:xfrm>
                <a:off x="-25001300" y="2375075"/>
                <a:ext cx="181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7" y="693"/>
                    </a:cubicBezTo>
                    <a:cubicBezTo>
                      <a:pt x="568" y="693"/>
                      <a:pt x="725" y="536"/>
                      <a:pt x="725" y="347"/>
                    </a:cubicBezTo>
                    <a:cubicBezTo>
                      <a:pt x="725" y="158"/>
                      <a:pt x="568" y="0"/>
                      <a:pt x="3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10214;p62">
                <a:extLst>
                  <a:ext uri="{FF2B5EF4-FFF2-40B4-BE49-F238E27FC236}">
                    <a16:creationId xmlns:a16="http://schemas.microsoft.com/office/drawing/2014/main" id="{B02205B8-D832-84B7-CDCC-89BF2D71EDA3}"/>
                  </a:ext>
                </a:extLst>
              </p:cNvPr>
              <p:cNvSpPr/>
              <p:nvPr/>
            </p:nvSpPr>
            <p:spPr>
              <a:xfrm>
                <a:off x="-24966650" y="2479025"/>
                <a:ext cx="520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47"/>
                    </a:cubicBezTo>
                    <a:cubicBezTo>
                      <a:pt x="1" y="568"/>
                      <a:pt x="158" y="726"/>
                      <a:pt x="347" y="726"/>
                    </a:cubicBezTo>
                    <a:lnTo>
                      <a:pt x="1734" y="726"/>
                    </a:lnTo>
                    <a:cubicBezTo>
                      <a:pt x="1923" y="726"/>
                      <a:pt x="2080" y="568"/>
                      <a:pt x="2080" y="347"/>
                    </a:cubicBezTo>
                    <a:cubicBezTo>
                      <a:pt x="2080" y="158"/>
                      <a:pt x="1923" y="1"/>
                      <a:pt x="17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10215;p62">
                <a:extLst>
                  <a:ext uri="{FF2B5EF4-FFF2-40B4-BE49-F238E27FC236}">
                    <a16:creationId xmlns:a16="http://schemas.microsoft.com/office/drawing/2014/main" id="{D00C4D5B-0CFD-963C-7FAA-1DFF642F8AAA}"/>
                  </a:ext>
                </a:extLst>
              </p:cNvPr>
              <p:cNvSpPr/>
              <p:nvPr/>
            </p:nvSpPr>
            <p:spPr>
              <a:xfrm>
                <a:off x="-24966650" y="2444375"/>
                <a:ext cx="520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79"/>
                    </a:cubicBezTo>
                    <a:cubicBezTo>
                      <a:pt x="1" y="568"/>
                      <a:pt x="158" y="725"/>
                      <a:pt x="347" y="725"/>
                    </a:cubicBezTo>
                    <a:lnTo>
                      <a:pt x="1734" y="725"/>
                    </a:lnTo>
                    <a:cubicBezTo>
                      <a:pt x="1923" y="725"/>
                      <a:pt x="2080" y="568"/>
                      <a:pt x="2080" y="379"/>
                    </a:cubicBezTo>
                    <a:cubicBezTo>
                      <a:pt x="2080" y="158"/>
                      <a:pt x="1923" y="1"/>
                      <a:pt x="17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10216;p62">
                <a:extLst>
                  <a:ext uri="{FF2B5EF4-FFF2-40B4-BE49-F238E27FC236}">
                    <a16:creationId xmlns:a16="http://schemas.microsoft.com/office/drawing/2014/main" id="{59B65D9D-1AC3-E8F1-2315-9BF04DCDAB77}"/>
                  </a:ext>
                </a:extLst>
              </p:cNvPr>
              <p:cNvSpPr/>
              <p:nvPr/>
            </p:nvSpPr>
            <p:spPr>
              <a:xfrm>
                <a:off x="-24966650" y="2513700"/>
                <a:ext cx="5202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7" y="693"/>
                    </a:cubicBezTo>
                    <a:lnTo>
                      <a:pt x="1734" y="693"/>
                    </a:lnTo>
                    <a:cubicBezTo>
                      <a:pt x="1923" y="693"/>
                      <a:pt x="2080" y="536"/>
                      <a:pt x="2080" y="347"/>
                    </a:cubicBezTo>
                    <a:cubicBezTo>
                      <a:pt x="2080" y="158"/>
                      <a:pt x="1923" y="0"/>
                      <a:pt x="17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10218;p62">
                <a:extLst>
                  <a:ext uri="{FF2B5EF4-FFF2-40B4-BE49-F238E27FC236}">
                    <a16:creationId xmlns:a16="http://schemas.microsoft.com/office/drawing/2014/main" id="{24D34976-31FC-9A13-A369-EC6FB082BB9C}"/>
                  </a:ext>
                </a:extLst>
              </p:cNvPr>
              <p:cNvSpPr/>
              <p:nvPr/>
            </p:nvSpPr>
            <p:spPr>
              <a:xfrm>
                <a:off x="-25071400" y="2583800"/>
                <a:ext cx="1567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694" extrusionOk="0">
                    <a:moveTo>
                      <a:pt x="379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79" y="693"/>
                    </a:cubicBezTo>
                    <a:lnTo>
                      <a:pt x="5924" y="693"/>
                    </a:lnTo>
                    <a:cubicBezTo>
                      <a:pt x="6113" y="693"/>
                      <a:pt x="6270" y="536"/>
                      <a:pt x="6270" y="347"/>
                    </a:cubicBezTo>
                    <a:cubicBezTo>
                      <a:pt x="6270" y="158"/>
                      <a:pt x="6113" y="0"/>
                      <a:pt x="59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6" name="Freeform 221">
              <a:extLst>
                <a:ext uri="{FF2B5EF4-FFF2-40B4-BE49-F238E27FC236}">
                  <a16:creationId xmlns:a16="http://schemas.microsoft.com/office/drawing/2014/main" id="{EA887461-059F-4378-61A6-71C8033B7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1975" y="4119963"/>
              <a:ext cx="1155674" cy="1066443"/>
            </a:xfrm>
            <a:custGeom>
              <a:avLst/>
              <a:gdLst>
                <a:gd name="T0" fmla="*/ 73 w 404"/>
                <a:gd name="T1" fmla="*/ 0 h 373"/>
                <a:gd name="T2" fmla="*/ 73 w 404"/>
                <a:gd name="T3" fmla="*/ 7 h 373"/>
                <a:gd name="T4" fmla="*/ 64 w 404"/>
                <a:gd name="T5" fmla="*/ 54 h 373"/>
                <a:gd name="T6" fmla="*/ 57 w 404"/>
                <a:gd name="T7" fmla="*/ 46 h 373"/>
                <a:gd name="T8" fmla="*/ 48 w 404"/>
                <a:gd name="T9" fmla="*/ 39 h 373"/>
                <a:gd name="T10" fmla="*/ 45 w 404"/>
                <a:gd name="T11" fmla="*/ 37 h 373"/>
                <a:gd name="T12" fmla="*/ 22 w 404"/>
                <a:gd name="T13" fmla="*/ 37 h 373"/>
                <a:gd name="T14" fmla="*/ 16 w 404"/>
                <a:gd name="T15" fmla="*/ 40 h 373"/>
                <a:gd name="T16" fmla="*/ 5 w 404"/>
                <a:gd name="T17" fmla="*/ 53 h 373"/>
                <a:gd name="T18" fmla="*/ 5 w 404"/>
                <a:gd name="T19" fmla="*/ 53 h 373"/>
                <a:gd name="T20" fmla="*/ 14 w 404"/>
                <a:gd name="T21" fmla="*/ 88 h 373"/>
                <a:gd name="T22" fmla="*/ 16 w 404"/>
                <a:gd name="T23" fmla="*/ 90 h 373"/>
                <a:gd name="T24" fmla="*/ 22 w 404"/>
                <a:gd name="T25" fmla="*/ 93 h 373"/>
                <a:gd name="T26" fmla="*/ 27 w 404"/>
                <a:gd name="T27" fmla="*/ 95 h 373"/>
                <a:gd name="T28" fmla="*/ 32 w 404"/>
                <a:gd name="T29" fmla="*/ 96 h 373"/>
                <a:gd name="T30" fmla="*/ 36 w 404"/>
                <a:gd name="T31" fmla="*/ 95 h 373"/>
                <a:gd name="T32" fmla="*/ 47 w 404"/>
                <a:gd name="T33" fmla="*/ 95 h 373"/>
                <a:gd name="T34" fmla="*/ 20 w 404"/>
                <a:gd name="T35" fmla="*/ 134 h 373"/>
                <a:gd name="T36" fmla="*/ 15 w 404"/>
                <a:gd name="T37" fmla="*/ 140 h 373"/>
                <a:gd name="T38" fmla="*/ 249 w 404"/>
                <a:gd name="T39" fmla="*/ 373 h 373"/>
                <a:gd name="T40" fmla="*/ 254 w 404"/>
                <a:gd name="T41" fmla="*/ 368 h 373"/>
                <a:gd name="T42" fmla="*/ 404 w 404"/>
                <a:gd name="T43" fmla="*/ 7 h 373"/>
                <a:gd name="T44" fmla="*/ 404 w 404"/>
                <a:gd name="T45" fmla="*/ 0 h 373"/>
                <a:gd name="T46" fmla="*/ 73 w 404"/>
                <a:gd name="T47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4" h="373">
                  <a:moveTo>
                    <a:pt x="73" y="0"/>
                  </a:moveTo>
                  <a:cubicBezTo>
                    <a:pt x="73" y="2"/>
                    <a:pt x="73" y="5"/>
                    <a:pt x="73" y="7"/>
                  </a:cubicBezTo>
                  <a:cubicBezTo>
                    <a:pt x="71" y="23"/>
                    <a:pt x="68" y="38"/>
                    <a:pt x="64" y="54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4" y="43"/>
                    <a:pt x="52" y="40"/>
                    <a:pt x="48" y="39"/>
                  </a:cubicBezTo>
                  <a:cubicBezTo>
                    <a:pt x="47" y="38"/>
                    <a:pt x="46" y="37"/>
                    <a:pt x="45" y="37"/>
                  </a:cubicBezTo>
                  <a:cubicBezTo>
                    <a:pt x="38" y="34"/>
                    <a:pt x="29" y="34"/>
                    <a:pt x="22" y="37"/>
                  </a:cubicBezTo>
                  <a:cubicBezTo>
                    <a:pt x="20" y="38"/>
                    <a:pt x="18" y="39"/>
                    <a:pt x="16" y="40"/>
                  </a:cubicBezTo>
                  <a:cubicBezTo>
                    <a:pt x="11" y="43"/>
                    <a:pt x="8" y="48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0" y="66"/>
                    <a:pt x="4" y="80"/>
                    <a:pt x="14" y="88"/>
                  </a:cubicBezTo>
                  <a:cubicBezTo>
                    <a:pt x="14" y="89"/>
                    <a:pt x="15" y="90"/>
                    <a:pt x="16" y="90"/>
                  </a:cubicBezTo>
                  <a:cubicBezTo>
                    <a:pt x="18" y="91"/>
                    <a:pt x="20" y="92"/>
                    <a:pt x="22" y="93"/>
                  </a:cubicBezTo>
                  <a:cubicBezTo>
                    <a:pt x="23" y="94"/>
                    <a:pt x="25" y="94"/>
                    <a:pt x="27" y="95"/>
                  </a:cubicBezTo>
                  <a:cubicBezTo>
                    <a:pt x="28" y="95"/>
                    <a:pt x="30" y="95"/>
                    <a:pt x="32" y="96"/>
                  </a:cubicBezTo>
                  <a:cubicBezTo>
                    <a:pt x="33" y="96"/>
                    <a:pt x="35" y="96"/>
                    <a:pt x="36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39" y="109"/>
                    <a:pt x="30" y="122"/>
                    <a:pt x="20" y="134"/>
                  </a:cubicBezTo>
                  <a:cubicBezTo>
                    <a:pt x="19" y="136"/>
                    <a:pt x="17" y="138"/>
                    <a:pt x="15" y="140"/>
                  </a:cubicBezTo>
                  <a:cubicBezTo>
                    <a:pt x="249" y="373"/>
                    <a:pt x="249" y="373"/>
                    <a:pt x="249" y="373"/>
                  </a:cubicBezTo>
                  <a:cubicBezTo>
                    <a:pt x="251" y="371"/>
                    <a:pt x="253" y="370"/>
                    <a:pt x="254" y="368"/>
                  </a:cubicBezTo>
                  <a:cubicBezTo>
                    <a:pt x="343" y="273"/>
                    <a:pt x="399" y="146"/>
                    <a:pt x="404" y="7"/>
                  </a:cubicBezTo>
                  <a:cubicBezTo>
                    <a:pt x="404" y="5"/>
                    <a:pt x="404" y="2"/>
                    <a:pt x="404" y="0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9366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7" name="Freeform 45">
              <a:extLst>
                <a:ext uri="{FF2B5EF4-FFF2-40B4-BE49-F238E27FC236}">
                  <a16:creationId xmlns:a16="http://schemas.microsoft.com/office/drawing/2014/main" id="{D4A80D15-7EBA-3A50-B0C0-F0CF542D2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962" y="3268697"/>
              <a:ext cx="394939" cy="410109"/>
            </a:xfrm>
            <a:custGeom>
              <a:avLst/>
              <a:gdLst>
                <a:gd name="T0" fmla="*/ 2147483646 w 588"/>
                <a:gd name="T1" fmla="*/ 2147483646 h 524"/>
                <a:gd name="T2" fmla="*/ 2147483646 w 588"/>
                <a:gd name="T3" fmla="*/ 2147483646 h 524"/>
                <a:gd name="T4" fmla="*/ 2147483646 w 588"/>
                <a:gd name="T5" fmla="*/ 2147483646 h 524"/>
                <a:gd name="T6" fmla="*/ 2147483646 w 588"/>
                <a:gd name="T7" fmla="*/ 2147483646 h 524"/>
                <a:gd name="T8" fmla="*/ 2147483646 w 588"/>
                <a:gd name="T9" fmla="*/ 2147483646 h 524"/>
                <a:gd name="T10" fmla="*/ 2147483646 w 588"/>
                <a:gd name="T11" fmla="*/ 2147483646 h 524"/>
                <a:gd name="T12" fmla="*/ 2147483646 w 588"/>
                <a:gd name="T13" fmla="*/ 2147483646 h 524"/>
                <a:gd name="T14" fmla="*/ 2147483646 w 588"/>
                <a:gd name="T15" fmla="*/ 2147483646 h 524"/>
                <a:gd name="T16" fmla="*/ 2147483646 w 588"/>
                <a:gd name="T17" fmla="*/ 2147483646 h 524"/>
                <a:gd name="T18" fmla="*/ 2147483646 w 588"/>
                <a:gd name="T19" fmla="*/ 2147483646 h 524"/>
                <a:gd name="T20" fmla="*/ 2147483646 w 588"/>
                <a:gd name="T21" fmla="*/ 2147483646 h 524"/>
                <a:gd name="T22" fmla="*/ 2147483646 w 588"/>
                <a:gd name="T23" fmla="*/ 2147483646 h 524"/>
                <a:gd name="T24" fmla="*/ 2147483646 w 588"/>
                <a:gd name="T25" fmla="*/ 2147483646 h 524"/>
                <a:gd name="T26" fmla="*/ 0 w 588"/>
                <a:gd name="T27" fmla="*/ 2147483646 h 524"/>
                <a:gd name="T28" fmla="*/ 0 w 588"/>
                <a:gd name="T29" fmla="*/ 2147483646 h 524"/>
                <a:gd name="T30" fmla="*/ 2147483646 w 588"/>
                <a:gd name="T31" fmla="*/ 0 h 524"/>
                <a:gd name="T32" fmla="*/ 2147483646 w 588"/>
                <a:gd name="T33" fmla="*/ 0 h 524"/>
                <a:gd name="T34" fmla="*/ 2147483646 w 588"/>
                <a:gd name="T35" fmla="*/ 2147483646 h 524"/>
                <a:gd name="T36" fmla="*/ 2147483646 w 588"/>
                <a:gd name="T37" fmla="*/ 2147483646 h 524"/>
                <a:gd name="T38" fmla="*/ 2147483646 w 588"/>
                <a:gd name="T39" fmla="*/ 2147483646 h 524"/>
                <a:gd name="T40" fmla="*/ 2147483646 w 588"/>
                <a:gd name="T41" fmla="*/ 2147483646 h 524"/>
                <a:gd name="T42" fmla="*/ 2147483646 w 588"/>
                <a:gd name="T43" fmla="*/ 2147483646 h 524"/>
                <a:gd name="T44" fmla="*/ 2147483646 w 588"/>
                <a:gd name="T45" fmla="*/ 2147483646 h 524"/>
                <a:gd name="T46" fmla="*/ 2147483646 w 588"/>
                <a:gd name="T47" fmla="*/ 2147483646 h 524"/>
                <a:gd name="T48" fmla="*/ 2147483646 w 588"/>
                <a:gd name="T49" fmla="*/ 2147483646 h 524"/>
                <a:gd name="T50" fmla="*/ 2147483646 w 588"/>
                <a:gd name="T51" fmla="*/ 2147483646 h 5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88" h="524">
                  <a:moveTo>
                    <a:pt x="559" y="431"/>
                  </a:moveTo>
                  <a:lnTo>
                    <a:pt x="559" y="431"/>
                  </a:lnTo>
                  <a:cubicBezTo>
                    <a:pt x="417" y="431"/>
                    <a:pt x="417" y="431"/>
                    <a:pt x="417" y="431"/>
                  </a:cubicBezTo>
                  <a:cubicBezTo>
                    <a:pt x="382" y="431"/>
                    <a:pt x="382" y="431"/>
                    <a:pt x="382" y="431"/>
                  </a:cubicBezTo>
                  <a:cubicBezTo>
                    <a:pt x="382" y="480"/>
                    <a:pt x="382" y="480"/>
                    <a:pt x="382" y="480"/>
                  </a:cubicBezTo>
                  <a:cubicBezTo>
                    <a:pt x="417" y="516"/>
                    <a:pt x="417" y="516"/>
                    <a:pt x="417" y="516"/>
                  </a:cubicBezTo>
                  <a:cubicBezTo>
                    <a:pt x="417" y="523"/>
                    <a:pt x="417" y="523"/>
                    <a:pt x="417" y="523"/>
                  </a:cubicBezTo>
                  <a:cubicBezTo>
                    <a:pt x="170" y="523"/>
                    <a:pt x="170" y="523"/>
                    <a:pt x="170" y="523"/>
                  </a:cubicBezTo>
                  <a:cubicBezTo>
                    <a:pt x="170" y="516"/>
                    <a:pt x="170" y="516"/>
                    <a:pt x="170" y="516"/>
                  </a:cubicBezTo>
                  <a:cubicBezTo>
                    <a:pt x="212" y="480"/>
                    <a:pt x="212" y="480"/>
                    <a:pt x="212" y="480"/>
                  </a:cubicBezTo>
                  <a:cubicBezTo>
                    <a:pt x="212" y="431"/>
                    <a:pt x="212" y="431"/>
                    <a:pt x="212" y="431"/>
                  </a:cubicBezTo>
                  <a:cubicBezTo>
                    <a:pt x="170" y="431"/>
                    <a:pt x="170" y="431"/>
                    <a:pt x="170" y="431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15" y="431"/>
                    <a:pt x="0" y="417"/>
                    <a:pt x="0" y="40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"/>
                    <a:pt x="15" y="0"/>
                    <a:pt x="29" y="0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73" y="0"/>
                    <a:pt x="587" y="7"/>
                    <a:pt x="587" y="28"/>
                  </a:cubicBezTo>
                  <a:cubicBezTo>
                    <a:pt x="587" y="403"/>
                    <a:pt x="587" y="403"/>
                    <a:pt x="587" y="403"/>
                  </a:cubicBezTo>
                  <a:cubicBezTo>
                    <a:pt x="587" y="417"/>
                    <a:pt x="573" y="431"/>
                    <a:pt x="559" y="431"/>
                  </a:cubicBezTo>
                  <a:close/>
                  <a:moveTo>
                    <a:pt x="552" y="35"/>
                  </a:moveTo>
                  <a:lnTo>
                    <a:pt x="552" y="35"/>
                  </a:lnTo>
                  <a:cubicBezTo>
                    <a:pt x="43" y="35"/>
                    <a:pt x="43" y="35"/>
                    <a:pt x="43" y="35"/>
                  </a:cubicBezTo>
                  <a:cubicBezTo>
                    <a:pt x="43" y="353"/>
                    <a:pt x="43" y="353"/>
                    <a:pt x="43" y="353"/>
                  </a:cubicBezTo>
                  <a:cubicBezTo>
                    <a:pt x="552" y="353"/>
                    <a:pt x="552" y="353"/>
                    <a:pt x="552" y="353"/>
                  </a:cubicBezTo>
                  <a:lnTo>
                    <a:pt x="552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d-ID"/>
            </a:p>
          </p:txBody>
        </p:sp>
        <p:grpSp>
          <p:nvGrpSpPr>
            <p:cNvPr id="398" name="Group 177">
              <a:extLst>
                <a:ext uri="{FF2B5EF4-FFF2-40B4-BE49-F238E27FC236}">
                  <a16:creationId xmlns:a16="http://schemas.microsoft.com/office/drawing/2014/main" id="{3C25E492-FB7C-E169-D4EE-0BCC3547119E}"/>
                </a:ext>
              </a:extLst>
            </p:cNvPr>
            <p:cNvGrpSpPr/>
            <p:nvPr/>
          </p:nvGrpSpPr>
          <p:grpSpPr>
            <a:xfrm>
              <a:off x="4663981" y="4307090"/>
              <a:ext cx="401466" cy="401466"/>
              <a:chOff x="8783638" y="3568701"/>
              <a:chExt cx="360363" cy="360363"/>
            </a:xfrm>
            <a:solidFill>
              <a:srgbClr val="FFFFFF"/>
            </a:solidFill>
          </p:grpSpPr>
          <p:sp>
            <p:nvSpPr>
              <p:cNvPr id="399" name="Freeform 99">
                <a:extLst>
                  <a:ext uri="{FF2B5EF4-FFF2-40B4-BE49-F238E27FC236}">
                    <a16:creationId xmlns:a16="http://schemas.microsoft.com/office/drawing/2014/main" id="{9E9A34F5-B36F-3E56-8F1B-49EE6B5B37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83638" y="3568701"/>
                <a:ext cx="360363" cy="360363"/>
              </a:xfrm>
              <a:custGeom>
                <a:avLst/>
                <a:gdLst/>
                <a:ahLst/>
                <a:cxnLst>
                  <a:cxn ang="0">
                    <a:pos x="80" y="38"/>
                  </a:cxn>
                  <a:cxn ang="0">
                    <a:pos x="62" y="0"/>
                  </a:cxn>
                  <a:cxn ang="0">
                    <a:pos x="35" y="39"/>
                  </a:cxn>
                  <a:cxn ang="0">
                    <a:pos x="31" y="41"/>
                  </a:cxn>
                  <a:cxn ang="0">
                    <a:pos x="12" y="38"/>
                  </a:cxn>
                  <a:cxn ang="0">
                    <a:pos x="0" y="111"/>
                  </a:cxn>
                  <a:cxn ang="0">
                    <a:pos x="23" y="123"/>
                  </a:cxn>
                  <a:cxn ang="0">
                    <a:pos x="34" y="116"/>
                  </a:cxn>
                  <a:cxn ang="0">
                    <a:pos x="35" y="116"/>
                  </a:cxn>
                  <a:cxn ang="0">
                    <a:pos x="73" y="123"/>
                  </a:cxn>
                  <a:cxn ang="0">
                    <a:pos x="108" y="115"/>
                  </a:cxn>
                  <a:cxn ang="0">
                    <a:pos x="110" y="104"/>
                  </a:cxn>
                  <a:cxn ang="0">
                    <a:pos x="116" y="84"/>
                  </a:cxn>
                  <a:cxn ang="0">
                    <a:pos x="120" y="64"/>
                  </a:cxn>
                  <a:cxn ang="0">
                    <a:pos x="123" y="55"/>
                  </a:cxn>
                  <a:cxn ang="0">
                    <a:pos x="112" y="40"/>
                  </a:cxn>
                  <a:cxn ang="0">
                    <a:pos x="23" y="115"/>
                  </a:cxn>
                  <a:cxn ang="0">
                    <a:pos x="8" y="111"/>
                  </a:cxn>
                  <a:cxn ang="0">
                    <a:pos x="12" y="46"/>
                  </a:cxn>
                  <a:cxn ang="0">
                    <a:pos x="27" y="50"/>
                  </a:cxn>
                  <a:cxn ang="0">
                    <a:pos x="115" y="56"/>
                  </a:cxn>
                  <a:cxn ang="0">
                    <a:pos x="100" y="61"/>
                  </a:cxn>
                  <a:cxn ang="0">
                    <a:pos x="100" y="65"/>
                  </a:cxn>
                  <a:cxn ang="0">
                    <a:pos x="114" y="72"/>
                  </a:cxn>
                  <a:cxn ang="0">
                    <a:pos x="96" y="81"/>
                  </a:cxn>
                  <a:cxn ang="0">
                    <a:pos x="96" y="84"/>
                  </a:cxn>
                  <a:cxn ang="0">
                    <a:pos x="109" y="92"/>
                  </a:cxn>
                  <a:cxn ang="0">
                    <a:pos x="92" y="100"/>
                  </a:cxn>
                  <a:cxn ang="0">
                    <a:pos x="92" y="104"/>
                  </a:cxn>
                  <a:cxn ang="0">
                    <a:pos x="102" y="109"/>
                  </a:cxn>
                  <a:cxn ang="0">
                    <a:pos x="94" y="115"/>
                  </a:cxn>
                  <a:cxn ang="0">
                    <a:pos x="52" y="113"/>
                  </a:cxn>
                  <a:cxn ang="0">
                    <a:pos x="31" y="105"/>
                  </a:cxn>
                  <a:cxn ang="0">
                    <a:pos x="34" y="48"/>
                  </a:cxn>
                  <a:cxn ang="0">
                    <a:pos x="58" y="11"/>
                  </a:cxn>
                  <a:cxn ang="0">
                    <a:pos x="73" y="26"/>
                  </a:cxn>
                  <a:cxn ang="0">
                    <a:pos x="111" y="47"/>
                  </a:cxn>
                  <a:cxn ang="0">
                    <a:pos x="115" y="56"/>
                  </a:cxn>
                  <a:cxn ang="0">
                    <a:pos x="115" y="56"/>
                  </a:cxn>
                </a:cxnLst>
                <a:rect l="0" t="0" r="r" b="b"/>
                <a:pathLst>
                  <a:path w="123" h="123">
                    <a:moveTo>
                      <a:pt x="112" y="40"/>
                    </a:moveTo>
                    <a:cubicBezTo>
                      <a:pt x="107" y="39"/>
                      <a:pt x="96" y="39"/>
                      <a:pt x="80" y="38"/>
                    </a:cubicBezTo>
                    <a:cubicBezTo>
                      <a:pt x="80" y="35"/>
                      <a:pt x="81" y="32"/>
                      <a:pt x="81" y="26"/>
                    </a:cubicBezTo>
                    <a:cubicBezTo>
                      <a:pt x="81" y="12"/>
                      <a:pt x="71" y="0"/>
                      <a:pt x="62" y="0"/>
                    </a:cubicBezTo>
                    <a:cubicBezTo>
                      <a:pt x="55" y="0"/>
                      <a:pt x="50" y="5"/>
                      <a:pt x="50" y="11"/>
                    </a:cubicBezTo>
                    <a:cubicBezTo>
                      <a:pt x="50" y="19"/>
                      <a:pt x="48" y="32"/>
                      <a:pt x="35" y="39"/>
                    </a:cubicBezTo>
                    <a:cubicBezTo>
                      <a:pt x="34" y="40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0"/>
                      <a:pt x="26" y="38"/>
                      <a:pt x="23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6" y="38"/>
                      <a:pt x="0" y="43"/>
                      <a:pt x="0" y="5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18"/>
                      <a:pt x="6" y="123"/>
                      <a:pt x="12" y="123"/>
                    </a:cubicBezTo>
                    <a:cubicBezTo>
                      <a:pt x="23" y="123"/>
                      <a:pt x="23" y="123"/>
                      <a:pt x="23" y="123"/>
                    </a:cubicBezTo>
                    <a:cubicBezTo>
                      <a:pt x="28" y="123"/>
                      <a:pt x="32" y="120"/>
                      <a:pt x="34" y="116"/>
                    </a:cubicBezTo>
                    <a:cubicBezTo>
                      <a:pt x="34" y="116"/>
                      <a:pt x="34" y="116"/>
                      <a:pt x="34" y="116"/>
                    </a:cubicBezTo>
                    <a:cubicBezTo>
                      <a:pt x="34" y="116"/>
                      <a:pt x="34" y="116"/>
                      <a:pt x="35" y="116"/>
                    </a:cubicBezTo>
                    <a:cubicBezTo>
                      <a:pt x="35" y="116"/>
                      <a:pt x="35" y="116"/>
                      <a:pt x="35" y="116"/>
                    </a:cubicBezTo>
                    <a:cubicBezTo>
                      <a:pt x="37" y="117"/>
                      <a:pt x="41" y="118"/>
                      <a:pt x="50" y="120"/>
                    </a:cubicBezTo>
                    <a:cubicBezTo>
                      <a:pt x="52" y="121"/>
                      <a:pt x="63" y="123"/>
                      <a:pt x="73" y="123"/>
                    </a:cubicBezTo>
                    <a:cubicBezTo>
                      <a:pt x="94" y="123"/>
                      <a:pt x="94" y="123"/>
                      <a:pt x="94" y="123"/>
                    </a:cubicBezTo>
                    <a:cubicBezTo>
                      <a:pt x="101" y="123"/>
                      <a:pt x="105" y="120"/>
                      <a:pt x="108" y="115"/>
                    </a:cubicBezTo>
                    <a:cubicBezTo>
                      <a:pt x="108" y="115"/>
                      <a:pt x="109" y="114"/>
                      <a:pt x="110" y="111"/>
                    </a:cubicBezTo>
                    <a:cubicBezTo>
                      <a:pt x="110" y="109"/>
                      <a:pt x="110" y="107"/>
                      <a:pt x="110" y="104"/>
                    </a:cubicBezTo>
                    <a:cubicBezTo>
                      <a:pt x="114" y="102"/>
                      <a:pt x="115" y="97"/>
                      <a:pt x="116" y="95"/>
                    </a:cubicBezTo>
                    <a:cubicBezTo>
                      <a:pt x="118" y="90"/>
                      <a:pt x="117" y="87"/>
                      <a:pt x="116" y="84"/>
                    </a:cubicBezTo>
                    <a:cubicBezTo>
                      <a:pt x="118" y="82"/>
                      <a:pt x="120" y="79"/>
                      <a:pt x="121" y="73"/>
                    </a:cubicBezTo>
                    <a:cubicBezTo>
                      <a:pt x="122" y="70"/>
                      <a:pt x="121" y="67"/>
                      <a:pt x="120" y="64"/>
                    </a:cubicBezTo>
                    <a:cubicBezTo>
                      <a:pt x="122" y="62"/>
                      <a:pt x="123" y="59"/>
                      <a:pt x="123" y="56"/>
                    </a:cubicBezTo>
                    <a:cubicBezTo>
                      <a:pt x="123" y="55"/>
                      <a:pt x="123" y="55"/>
                      <a:pt x="123" y="55"/>
                    </a:cubicBezTo>
                    <a:cubicBezTo>
                      <a:pt x="123" y="55"/>
                      <a:pt x="123" y="54"/>
                      <a:pt x="123" y="53"/>
                    </a:cubicBezTo>
                    <a:cubicBezTo>
                      <a:pt x="123" y="48"/>
                      <a:pt x="120" y="42"/>
                      <a:pt x="112" y="40"/>
                    </a:cubicBezTo>
                    <a:close/>
                    <a:moveTo>
                      <a:pt x="27" y="111"/>
                    </a:moveTo>
                    <a:cubicBezTo>
                      <a:pt x="27" y="113"/>
                      <a:pt x="26" y="115"/>
                      <a:pt x="23" y="115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0" y="115"/>
                      <a:pt x="8" y="113"/>
                      <a:pt x="8" y="11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0" y="46"/>
                      <a:pt x="1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6" y="46"/>
                      <a:pt x="27" y="48"/>
                      <a:pt x="27" y="50"/>
                    </a:cubicBezTo>
                    <a:lnTo>
                      <a:pt x="27" y="111"/>
                    </a:lnTo>
                    <a:close/>
                    <a:moveTo>
                      <a:pt x="115" y="56"/>
                    </a:moveTo>
                    <a:cubicBezTo>
                      <a:pt x="115" y="58"/>
                      <a:pt x="114" y="61"/>
                      <a:pt x="108" y="61"/>
                    </a:cubicBezTo>
                    <a:cubicBezTo>
                      <a:pt x="100" y="61"/>
                      <a:pt x="100" y="61"/>
                      <a:pt x="100" y="61"/>
                    </a:cubicBezTo>
                    <a:cubicBezTo>
                      <a:pt x="99" y="61"/>
                      <a:pt x="98" y="62"/>
                      <a:pt x="98" y="63"/>
                    </a:cubicBezTo>
                    <a:cubicBezTo>
                      <a:pt x="98" y="64"/>
                      <a:pt x="99" y="65"/>
                      <a:pt x="100" y="65"/>
                    </a:cubicBezTo>
                    <a:cubicBezTo>
                      <a:pt x="108" y="65"/>
                      <a:pt x="108" y="65"/>
                      <a:pt x="108" y="65"/>
                    </a:cubicBezTo>
                    <a:cubicBezTo>
                      <a:pt x="113" y="65"/>
                      <a:pt x="114" y="70"/>
                      <a:pt x="114" y="72"/>
                    </a:cubicBezTo>
                    <a:cubicBezTo>
                      <a:pt x="113" y="75"/>
                      <a:pt x="112" y="81"/>
                      <a:pt x="105" y="81"/>
                    </a:cubicBezTo>
                    <a:cubicBezTo>
                      <a:pt x="96" y="81"/>
                      <a:pt x="96" y="81"/>
                      <a:pt x="96" y="81"/>
                    </a:cubicBezTo>
                    <a:cubicBezTo>
                      <a:pt x="95" y="81"/>
                      <a:pt x="94" y="81"/>
                      <a:pt x="94" y="82"/>
                    </a:cubicBezTo>
                    <a:cubicBezTo>
                      <a:pt x="94" y="83"/>
                      <a:pt x="95" y="84"/>
                      <a:pt x="96" y="84"/>
                    </a:cubicBezTo>
                    <a:cubicBezTo>
                      <a:pt x="104" y="84"/>
                      <a:pt x="104" y="84"/>
                      <a:pt x="104" y="84"/>
                    </a:cubicBezTo>
                    <a:cubicBezTo>
                      <a:pt x="110" y="84"/>
                      <a:pt x="110" y="89"/>
                      <a:pt x="109" y="92"/>
                    </a:cubicBezTo>
                    <a:cubicBezTo>
                      <a:pt x="108" y="96"/>
                      <a:pt x="107" y="100"/>
                      <a:pt x="99" y="100"/>
                    </a:cubicBezTo>
                    <a:cubicBezTo>
                      <a:pt x="92" y="100"/>
                      <a:pt x="92" y="100"/>
                      <a:pt x="92" y="100"/>
                    </a:cubicBezTo>
                    <a:cubicBezTo>
                      <a:pt x="91" y="100"/>
                      <a:pt x="90" y="101"/>
                      <a:pt x="90" y="102"/>
                    </a:cubicBezTo>
                    <a:cubicBezTo>
                      <a:pt x="90" y="103"/>
                      <a:pt x="91" y="104"/>
                      <a:pt x="92" y="104"/>
                    </a:cubicBezTo>
                    <a:cubicBezTo>
                      <a:pt x="98" y="104"/>
                      <a:pt x="98" y="104"/>
                      <a:pt x="98" y="104"/>
                    </a:cubicBezTo>
                    <a:cubicBezTo>
                      <a:pt x="103" y="104"/>
                      <a:pt x="103" y="108"/>
                      <a:pt x="102" y="109"/>
                    </a:cubicBezTo>
                    <a:cubicBezTo>
                      <a:pt x="102" y="110"/>
                      <a:pt x="101" y="112"/>
                      <a:pt x="101" y="112"/>
                    </a:cubicBezTo>
                    <a:cubicBezTo>
                      <a:pt x="100" y="114"/>
                      <a:pt x="98" y="115"/>
                      <a:pt x="94" y="115"/>
                    </a:cubicBezTo>
                    <a:cubicBezTo>
                      <a:pt x="73" y="115"/>
                      <a:pt x="73" y="115"/>
                      <a:pt x="73" y="115"/>
                    </a:cubicBezTo>
                    <a:cubicBezTo>
                      <a:pt x="63" y="115"/>
                      <a:pt x="52" y="113"/>
                      <a:pt x="52" y="113"/>
                    </a:cubicBezTo>
                    <a:cubicBezTo>
                      <a:pt x="36" y="109"/>
                      <a:pt x="35" y="109"/>
                      <a:pt x="34" y="108"/>
                    </a:cubicBezTo>
                    <a:cubicBezTo>
                      <a:pt x="34" y="108"/>
                      <a:pt x="31" y="108"/>
                      <a:pt x="31" y="105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0"/>
                      <a:pt x="32" y="49"/>
                      <a:pt x="34" y="48"/>
                    </a:cubicBezTo>
                    <a:cubicBezTo>
                      <a:pt x="34" y="48"/>
                      <a:pt x="35" y="48"/>
                      <a:pt x="35" y="48"/>
                    </a:cubicBezTo>
                    <a:cubicBezTo>
                      <a:pt x="52" y="40"/>
                      <a:pt x="58" y="25"/>
                      <a:pt x="58" y="11"/>
                    </a:cubicBezTo>
                    <a:cubicBezTo>
                      <a:pt x="58" y="10"/>
                      <a:pt x="59" y="8"/>
                      <a:pt x="62" y="8"/>
                    </a:cubicBezTo>
                    <a:cubicBezTo>
                      <a:pt x="66" y="8"/>
                      <a:pt x="73" y="16"/>
                      <a:pt x="73" y="26"/>
                    </a:cubicBezTo>
                    <a:cubicBezTo>
                      <a:pt x="73" y="35"/>
                      <a:pt x="73" y="37"/>
                      <a:pt x="69" y="46"/>
                    </a:cubicBezTo>
                    <a:cubicBezTo>
                      <a:pt x="108" y="46"/>
                      <a:pt x="107" y="47"/>
                      <a:pt x="111" y="47"/>
                    </a:cubicBezTo>
                    <a:cubicBezTo>
                      <a:pt x="115" y="49"/>
                      <a:pt x="115" y="52"/>
                      <a:pt x="115" y="53"/>
                    </a:cubicBezTo>
                    <a:cubicBezTo>
                      <a:pt x="115" y="55"/>
                      <a:pt x="115" y="54"/>
                      <a:pt x="115" y="56"/>
                    </a:cubicBezTo>
                    <a:close/>
                    <a:moveTo>
                      <a:pt x="115" y="56"/>
                    </a:moveTo>
                    <a:cubicBezTo>
                      <a:pt x="115" y="56"/>
                      <a:pt x="115" y="56"/>
                      <a:pt x="115" y="5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0" name="Freeform 100">
                <a:extLst>
                  <a:ext uri="{FF2B5EF4-FFF2-40B4-BE49-F238E27FC236}">
                    <a16:creationId xmlns:a16="http://schemas.microsoft.com/office/drawing/2014/main" id="{28DD8325-425E-F8CD-0532-D777BBA47C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18563" y="3862388"/>
                <a:ext cx="33338" cy="317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5"/>
                  </a:cxn>
                  <a:cxn ang="0">
                    <a:pos x="6" y="11"/>
                  </a:cxn>
                  <a:cxn ang="0">
                    <a:pos x="11" y="5"/>
                  </a:cxn>
                  <a:cxn ang="0">
                    <a:pos x="6" y="0"/>
                  </a:cxn>
                  <a:cxn ang="0">
                    <a:pos x="6" y="7"/>
                  </a:cxn>
                  <a:cxn ang="0">
                    <a:pos x="4" y="5"/>
                  </a:cxn>
                  <a:cxn ang="0">
                    <a:pos x="6" y="4"/>
                  </a:cxn>
                  <a:cxn ang="0">
                    <a:pos x="8" y="5"/>
                  </a:cxn>
                  <a:cxn ang="0">
                    <a:pos x="6" y="7"/>
                  </a:cxn>
                  <a:cxn ang="0">
                    <a:pos x="6" y="7"/>
                  </a:cxn>
                  <a:cxn ang="0">
                    <a:pos x="6" y="7"/>
                  </a:cxn>
                </a:cxnLst>
                <a:rect l="0" t="0" r="r" b="b"/>
                <a:pathLst>
                  <a:path w="11" h="11">
                    <a:moveTo>
                      <a:pt x="6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9" y="11"/>
                      <a:pt x="11" y="9"/>
                      <a:pt x="11" y="5"/>
                    </a:cubicBezTo>
                    <a:cubicBezTo>
                      <a:pt x="11" y="2"/>
                      <a:pt x="9" y="0"/>
                      <a:pt x="6" y="0"/>
                    </a:cubicBezTo>
                    <a:close/>
                    <a:moveTo>
                      <a:pt x="6" y="7"/>
                    </a:moveTo>
                    <a:cubicBezTo>
                      <a:pt x="5" y="7"/>
                      <a:pt x="4" y="6"/>
                      <a:pt x="4" y="5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8" y="6"/>
                      <a:pt x="7" y="7"/>
                      <a:pt x="6" y="7"/>
                    </a:cubicBezTo>
                    <a:close/>
                    <a:moveTo>
                      <a:pt x="6" y="7"/>
                    </a:moveTo>
                    <a:cubicBezTo>
                      <a:pt x="6" y="7"/>
                      <a:pt x="6" y="7"/>
                      <a:pt x="6" y="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401" name="Freeform 119">
              <a:extLst>
                <a:ext uri="{FF2B5EF4-FFF2-40B4-BE49-F238E27FC236}">
                  <a16:creationId xmlns:a16="http://schemas.microsoft.com/office/drawing/2014/main" id="{A39F114D-F694-2F41-773C-C176664FB7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0796" y="4295669"/>
              <a:ext cx="357245" cy="408063"/>
            </a:xfrm>
            <a:custGeom>
              <a:avLst/>
              <a:gdLst>
                <a:gd name="T0" fmla="*/ 2147483646 w 41"/>
                <a:gd name="T1" fmla="*/ 2147483646 h 51"/>
                <a:gd name="T2" fmla="*/ 2147483646 w 41"/>
                <a:gd name="T3" fmla="*/ 2147483646 h 51"/>
                <a:gd name="T4" fmla="*/ 2147483646 w 41"/>
                <a:gd name="T5" fmla="*/ 2147483646 h 51"/>
                <a:gd name="T6" fmla="*/ 0 w 41"/>
                <a:gd name="T7" fmla="*/ 2147483646 h 51"/>
                <a:gd name="T8" fmla="*/ 0 w 41"/>
                <a:gd name="T9" fmla="*/ 2147483646 h 51"/>
                <a:gd name="T10" fmla="*/ 2147483646 w 41"/>
                <a:gd name="T11" fmla="*/ 2147483646 h 51"/>
                <a:gd name="T12" fmla="*/ 2147483646 w 41"/>
                <a:gd name="T13" fmla="*/ 2147483646 h 51"/>
                <a:gd name="T14" fmla="*/ 2147483646 w 41"/>
                <a:gd name="T15" fmla="*/ 2147483646 h 51"/>
                <a:gd name="T16" fmla="*/ 2147483646 w 41"/>
                <a:gd name="T17" fmla="*/ 0 h 51"/>
                <a:gd name="T18" fmla="*/ 2147483646 w 41"/>
                <a:gd name="T19" fmla="*/ 2147483646 h 51"/>
                <a:gd name="T20" fmla="*/ 2147483646 w 41"/>
                <a:gd name="T21" fmla="*/ 2147483646 h 51"/>
                <a:gd name="T22" fmla="*/ 2147483646 w 41"/>
                <a:gd name="T23" fmla="*/ 2147483646 h 51"/>
                <a:gd name="T24" fmla="*/ 2147483646 w 41"/>
                <a:gd name="T25" fmla="*/ 2147483646 h 51"/>
                <a:gd name="T26" fmla="*/ 2147483646 w 41"/>
                <a:gd name="T27" fmla="*/ 2147483646 h 51"/>
                <a:gd name="T28" fmla="*/ 2147483646 w 41"/>
                <a:gd name="T29" fmla="*/ 2147483646 h 51"/>
                <a:gd name="T30" fmla="*/ 2147483646 w 41"/>
                <a:gd name="T31" fmla="*/ 2147483646 h 51"/>
                <a:gd name="T32" fmla="*/ 2147483646 w 41"/>
                <a:gd name="T33" fmla="*/ 2147483646 h 51"/>
                <a:gd name="T34" fmla="*/ 2147483646 w 41"/>
                <a:gd name="T35" fmla="*/ 2147483646 h 51"/>
                <a:gd name="T36" fmla="*/ 2147483646 w 41"/>
                <a:gd name="T37" fmla="*/ 2147483646 h 51"/>
                <a:gd name="T38" fmla="*/ 2147483646 w 41"/>
                <a:gd name="T39" fmla="*/ 2147483646 h 5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1" h="51">
                  <a:moveTo>
                    <a:pt x="41" y="47"/>
                  </a:moveTo>
                  <a:cubicBezTo>
                    <a:pt x="41" y="49"/>
                    <a:pt x="39" y="51"/>
                    <a:pt x="37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1"/>
                    <a:pt x="0" y="49"/>
                    <a:pt x="0" y="4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1" y="23"/>
                    <a:pt x="3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8"/>
                    <a:pt x="12" y="0"/>
                    <a:pt x="20" y="0"/>
                  </a:cubicBezTo>
                  <a:cubicBezTo>
                    <a:pt x="29" y="0"/>
                    <a:pt x="36" y="8"/>
                    <a:pt x="36" y="1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9" y="23"/>
                    <a:pt x="41" y="25"/>
                    <a:pt x="41" y="27"/>
                  </a:cubicBezTo>
                  <a:lnTo>
                    <a:pt x="41" y="47"/>
                  </a:lnTo>
                  <a:close/>
                  <a:moveTo>
                    <a:pt x="29" y="23"/>
                  </a:moveTo>
                  <a:cubicBezTo>
                    <a:pt x="29" y="16"/>
                    <a:pt x="29" y="16"/>
                    <a:pt x="29" y="16"/>
                  </a:cubicBezTo>
                  <a:cubicBezTo>
                    <a:pt x="29" y="11"/>
                    <a:pt x="25" y="7"/>
                    <a:pt x="20" y="7"/>
                  </a:cubicBezTo>
                  <a:cubicBezTo>
                    <a:pt x="15" y="7"/>
                    <a:pt x="11" y="11"/>
                    <a:pt x="11" y="16"/>
                  </a:cubicBezTo>
                  <a:cubicBezTo>
                    <a:pt x="11" y="23"/>
                    <a:pt x="11" y="23"/>
                    <a:pt x="11" y="23"/>
                  </a:cubicBezTo>
                  <a:lnTo>
                    <a:pt x="29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402" name="Freeform 53">
              <a:extLst>
                <a:ext uri="{FF2B5EF4-FFF2-40B4-BE49-F238E27FC236}">
                  <a16:creationId xmlns:a16="http://schemas.microsoft.com/office/drawing/2014/main" id="{A7F6C866-22F6-F385-A288-54022BAAF5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06878" y="3284454"/>
              <a:ext cx="349250" cy="401637"/>
            </a:xfrm>
            <a:custGeom>
              <a:avLst/>
              <a:gdLst>
                <a:gd name="T0" fmla="*/ 2147483646 w 107"/>
                <a:gd name="T1" fmla="*/ 0 h 123"/>
                <a:gd name="T2" fmla="*/ 0 w 107"/>
                <a:gd name="T3" fmla="*/ 2147483646 h 123"/>
                <a:gd name="T4" fmla="*/ 0 w 107"/>
                <a:gd name="T5" fmla="*/ 2147483646 h 123"/>
                <a:gd name="T6" fmla="*/ 2147483646 w 107"/>
                <a:gd name="T7" fmla="*/ 2147483646 h 123"/>
                <a:gd name="T8" fmla="*/ 2147483646 w 107"/>
                <a:gd name="T9" fmla="*/ 2147483646 h 123"/>
                <a:gd name="T10" fmla="*/ 2147483646 w 107"/>
                <a:gd name="T11" fmla="*/ 2147483646 h 123"/>
                <a:gd name="T12" fmla="*/ 2147483646 w 107"/>
                <a:gd name="T13" fmla="*/ 0 h 123"/>
                <a:gd name="T14" fmla="*/ 2147483646 w 107"/>
                <a:gd name="T15" fmla="*/ 2147483646 h 123"/>
                <a:gd name="T16" fmla="*/ 2147483646 w 107"/>
                <a:gd name="T17" fmla="*/ 2147483646 h 123"/>
                <a:gd name="T18" fmla="*/ 2147483646 w 107"/>
                <a:gd name="T19" fmla="*/ 2147483646 h 123"/>
                <a:gd name="T20" fmla="*/ 2147483646 w 107"/>
                <a:gd name="T21" fmla="*/ 2147483646 h 123"/>
                <a:gd name="T22" fmla="*/ 2147483646 w 107"/>
                <a:gd name="T23" fmla="*/ 2147483646 h 123"/>
                <a:gd name="T24" fmla="*/ 2147483646 w 107"/>
                <a:gd name="T25" fmla="*/ 2147483646 h 123"/>
                <a:gd name="T26" fmla="*/ 2147483646 w 107"/>
                <a:gd name="T27" fmla="*/ 2147483646 h 123"/>
                <a:gd name="T28" fmla="*/ 2147483646 w 107"/>
                <a:gd name="T29" fmla="*/ 2147483646 h 123"/>
                <a:gd name="T30" fmla="*/ 2147483646 w 107"/>
                <a:gd name="T31" fmla="*/ 2147483646 h 123"/>
                <a:gd name="T32" fmla="*/ 2147483646 w 107"/>
                <a:gd name="T33" fmla="*/ 2147483646 h 123"/>
                <a:gd name="T34" fmla="*/ 2147483646 w 107"/>
                <a:gd name="T35" fmla="*/ 2147483646 h 123"/>
                <a:gd name="T36" fmla="*/ 2147483646 w 107"/>
                <a:gd name="T37" fmla="*/ 2147483646 h 123"/>
                <a:gd name="T38" fmla="*/ 2147483646 w 107"/>
                <a:gd name="T39" fmla="*/ 2147483646 h 123"/>
                <a:gd name="T40" fmla="*/ 2147483646 w 107"/>
                <a:gd name="T41" fmla="*/ 2147483646 h 123"/>
                <a:gd name="T42" fmla="*/ 2147483646 w 107"/>
                <a:gd name="T43" fmla="*/ 2147483646 h 123"/>
                <a:gd name="T44" fmla="*/ 2147483646 w 107"/>
                <a:gd name="T45" fmla="*/ 2147483646 h 123"/>
                <a:gd name="T46" fmla="*/ 2147483646 w 107"/>
                <a:gd name="T47" fmla="*/ 2147483646 h 123"/>
                <a:gd name="T48" fmla="*/ 2147483646 w 107"/>
                <a:gd name="T49" fmla="*/ 2147483646 h 123"/>
                <a:gd name="T50" fmla="*/ 2147483646 w 107"/>
                <a:gd name="T51" fmla="*/ 2147483646 h 123"/>
                <a:gd name="T52" fmla="*/ 2147483646 w 107"/>
                <a:gd name="T53" fmla="*/ 2147483646 h 123"/>
                <a:gd name="T54" fmla="*/ 2147483646 w 107"/>
                <a:gd name="T55" fmla="*/ 2147483646 h 123"/>
                <a:gd name="T56" fmla="*/ 2147483646 w 107"/>
                <a:gd name="T57" fmla="*/ 2147483646 h 123"/>
                <a:gd name="T58" fmla="*/ 2147483646 w 107"/>
                <a:gd name="T59" fmla="*/ 2147483646 h 123"/>
                <a:gd name="T60" fmla="*/ 2147483646 w 107"/>
                <a:gd name="T61" fmla="*/ 2147483646 h 123"/>
                <a:gd name="T62" fmla="*/ 2147483646 w 107"/>
                <a:gd name="T63" fmla="*/ 2147483646 h 123"/>
                <a:gd name="T64" fmla="*/ 2147483646 w 107"/>
                <a:gd name="T65" fmla="*/ 2147483646 h 123"/>
                <a:gd name="T66" fmla="*/ 2147483646 w 107"/>
                <a:gd name="T67" fmla="*/ 2147483646 h 123"/>
                <a:gd name="T68" fmla="*/ 2147483646 w 107"/>
                <a:gd name="T69" fmla="*/ 2147483646 h 123"/>
                <a:gd name="T70" fmla="*/ 2147483646 w 107"/>
                <a:gd name="T71" fmla="*/ 2147483646 h 123"/>
                <a:gd name="T72" fmla="*/ 2147483646 w 107"/>
                <a:gd name="T73" fmla="*/ 2147483646 h 123"/>
                <a:gd name="T74" fmla="*/ 2147483646 w 107"/>
                <a:gd name="T75" fmla="*/ 2147483646 h 123"/>
                <a:gd name="T76" fmla="*/ 2147483646 w 107"/>
                <a:gd name="T77" fmla="*/ 2147483646 h 123"/>
                <a:gd name="T78" fmla="*/ 2147483646 w 107"/>
                <a:gd name="T79" fmla="*/ 2147483646 h 123"/>
                <a:gd name="T80" fmla="*/ 2147483646 w 107"/>
                <a:gd name="T81" fmla="*/ 2147483646 h 1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7" h="123">
                  <a:moveTo>
                    <a:pt x="53" y="0"/>
                  </a:moveTo>
                  <a:cubicBezTo>
                    <a:pt x="27" y="0"/>
                    <a:pt x="0" y="8"/>
                    <a:pt x="0" y="2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15"/>
                    <a:pt x="27" y="123"/>
                    <a:pt x="53" y="123"/>
                  </a:cubicBezTo>
                  <a:cubicBezTo>
                    <a:pt x="79" y="123"/>
                    <a:pt x="107" y="115"/>
                    <a:pt x="107" y="98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7" y="8"/>
                    <a:pt x="79" y="0"/>
                    <a:pt x="53" y="0"/>
                  </a:cubicBezTo>
                  <a:close/>
                  <a:moveTo>
                    <a:pt x="99" y="98"/>
                  </a:moveTo>
                  <a:cubicBezTo>
                    <a:pt x="99" y="107"/>
                    <a:pt x="79" y="115"/>
                    <a:pt x="53" y="115"/>
                  </a:cubicBezTo>
                  <a:cubicBezTo>
                    <a:pt x="28" y="115"/>
                    <a:pt x="7" y="107"/>
                    <a:pt x="7" y="98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15" y="92"/>
                    <a:pt x="34" y="96"/>
                    <a:pt x="53" y="96"/>
                  </a:cubicBezTo>
                  <a:cubicBezTo>
                    <a:pt x="72" y="96"/>
                    <a:pt x="91" y="92"/>
                    <a:pt x="99" y="83"/>
                  </a:cubicBezTo>
                  <a:lnTo>
                    <a:pt x="99" y="98"/>
                  </a:lnTo>
                  <a:close/>
                  <a:moveTo>
                    <a:pt x="99" y="75"/>
                  </a:moveTo>
                  <a:cubicBezTo>
                    <a:pt x="99" y="75"/>
                    <a:pt x="99" y="75"/>
                    <a:pt x="99" y="75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99" y="84"/>
                    <a:pt x="79" y="92"/>
                    <a:pt x="53" y="92"/>
                  </a:cubicBezTo>
                  <a:cubicBezTo>
                    <a:pt x="28" y="92"/>
                    <a:pt x="7" y="84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15" y="69"/>
                    <a:pt x="34" y="73"/>
                    <a:pt x="53" y="73"/>
                  </a:cubicBezTo>
                  <a:cubicBezTo>
                    <a:pt x="72" y="73"/>
                    <a:pt x="91" y="69"/>
                    <a:pt x="99" y="60"/>
                  </a:cubicBezTo>
                  <a:lnTo>
                    <a:pt x="99" y="75"/>
                  </a:lnTo>
                  <a:close/>
                  <a:moveTo>
                    <a:pt x="99" y="52"/>
                  </a:move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61"/>
                    <a:pt x="79" y="69"/>
                    <a:pt x="53" y="69"/>
                  </a:cubicBezTo>
                  <a:cubicBezTo>
                    <a:pt x="28" y="69"/>
                    <a:pt x="7" y="61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17" y="46"/>
                    <a:pt x="36" y="50"/>
                    <a:pt x="53" y="50"/>
                  </a:cubicBezTo>
                  <a:cubicBezTo>
                    <a:pt x="71" y="50"/>
                    <a:pt x="89" y="46"/>
                    <a:pt x="99" y="39"/>
                  </a:cubicBezTo>
                  <a:lnTo>
                    <a:pt x="99" y="52"/>
                  </a:lnTo>
                  <a:close/>
                  <a:moveTo>
                    <a:pt x="53" y="42"/>
                  </a:moveTo>
                  <a:cubicBezTo>
                    <a:pt x="28" y="42"/>
                    <a:pt x="7" y="34"/>
                    <a:pt x="7" y="25"/>
                  </a:cubicBezTo>
                  <a:cubicBezTo>
                    <a:pt x="7" y="15"/>
                    <a:pt x="28" y="8"/>
                    <a:pt x="53" y="8"/>
                  </a:cubicBezTo>
                  <a:cubicBezTo>
                    <a:pt x="79" y="8"/>
                    <a:pt x="99" y="15"/>
                    <a:pt x="99" y="25"/>
                  </a:cubicBezTo>
                  <a:cubicBezTo>
                    <a:pt x="99" y="34"/>
                    <a:pt x="79" y="42"/>
                    <a:pt x="53" y="42"/>
                  </a:cubicBezTo>
                  <a:close/>
                  <a:moveTo>
                    <a:pt x="53" y="42"/>
                  </a:moveTo>
                  <a:cubicBezTo>
                    <a:pt x="53" y="42"/>
                    <a:pt x="53" y="42"/>
                    <a:pt x="53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403" name="Freeform 47">
              <a:extLst>
                <a:ext uri="{FF2B5EF4-FFF2-40B4-BE49-F238E27FC236}">
                  <a16:creationId xmlns:a16="http://schemas.microsoft.com/office/drawing/2014/main" id="{76122151-4D40-B6A4-F7AB-7EB11E223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1953" y="2584427"/>
              <a:ext cx="401637" cy="292100"/>
            </a:xfrm>
            <a:custGeom>
              <a:avLst/>
              <a:gdLst>
                <a:gd name="T0" fmla="*/ 2147483646 w 123"/>
                <a:gd name="T1" fmla="*/ 2147483646 h 89"/>
                <a:gd name="T2" fmla="*/ 2147483646 w 123"/>
                <a:gd name="T3" fmla="*/ 0 h 89"/>
                <a:gd name="T4" fmla="*/ 2147483646 w 123"/>
                <a:gd name="T5" fmla="*/ 2147483646 h 89"/>
                <a:gd name="T6" fmla="*/ 2147483646 w 123"/>
                <a:gd name="T7" fmla="*/ 2147483646 h 89"/>
                <a:gd name="T8" fmla="*/ 2147483646 w 123"/>
                <a:gd name="T9" fmla="*/ 2147483646 h 89"/>
                <a:gd name="T10" fmla="*/ 2147483646 w 123"/>
                <a:gd name="T11" fmla="*/ 2147483646 h 89"/>
                <a:gd name="T12" fmla="*/ 0 w 123"/>
                <a:gd name="T13" fmla="*/ 2147483646 h 89"/>
                <a:gd name="T14" fmla="*/ 2147483646 w 123"/>
                <a:gd name="T15" fmla="*/ 2147483646 h 89"/>
                <a:gd name="T16" fmla="*/ 2147483646 w 123"/>
                <a:gd name="T17" fmla="*/ 2147483646 h 89"/>
                <a:gd name="T18" fmla="*/ 2147483646 w 123"/>
                <a:gd name="T19" fmla="*/ 2147483646 h 89"/>
                <a:gd name="T20" fmla="*/ 2147483646 w 123"/>
                <a:gd name="T21" fmla="*/ 2147483646 h 89"/>
                <a:gd name="T22" fmla="*/ 2147483646 w 123"/>
                <a:gd name="T23" fmla="*/ 2147483646 h 89"/>
                <a:gd name="T24" fmla="*/ 2147483646 w 123"/>
                <a:gd name="T25" fmla="*/ 2147483646 h 89"/>
                <a:gd name="T26" fmla="*/ 2147483646 w 123"/>
                <a:gd name="T27" fmla="*/ 2147483646 h 89"/>
                <a:gd name="T28" fmla="*/ 2147483646 w 123"/>
                <a:gd name="T29" fmla="*/ 2147483646 h 89"/>
                <a:gd name="T30" fmla="*/ 2147483646 w 123"/>
                <a:gd name="T31" fmla="*/ 2147483646 h 89"/>
                <a:gd name="T32" fmla="*/ 2147483646 w 123"/>
                <a:gd name="T33" fmla="*/ 2147483646 h 89"/>
                <a:gd name="T34" fmla="*/ 2147483646 w 123"/>
                <a:gd name="T35" fmla="*/ 2147483646 h 89"/>
                <a:gd name="T36" fmla="*/ 2147483646 w 123"/>
                <a:gd name="T37" fmla="*/ 2147483646 h 89"/>
                <a:gd name="T38" fmla="*/ 2147483646 w 123"/>
                <a:gd name="T39" fmla="*/ 2147483646 h 89"/>
                <a:gd name="T40" fmla="*/ 2147483646 w 123"/>
                <a:gd name="T41" fmla="*/ 2147483646 h 89"/>
                <a:gd name="T42" fmla="*/ 2147483646 w 123"/>
                <a:gd name="T43" fmla="*/ 2147483646 h 89"/>
                <a:gd name="T44" fmla="*/ 2147483646 w 123"/>
                <a:gd name="T45" fmla="*/ 2147483646 h 89"/>
                <a:gd name="T46" fmla="*/ 2147483646 w 123"/>
                <a:gd name="T47" fmla="*/ 2147483646 h 89"/>
                <a:gd name="T48" fmla="*/ 2147483646 w 123"/>
                <a:gd name="T49" fmla="*/ 2147483646 h 89"/>
                <a:gd name="T50" fmla="*/ 2147483646 w 123"/>
                <a:gd name="T51" fmla="*/ 2147483646 h 89"/>
                <a:gd name="T52" fmla="*/ 2147483646 w 123"/>
                <a:gd name="T53" fmla="*/ 2147483646 h 89"/>
                <a:gd name="T54" fmla="*/ 2147483646 w 123"/>
                <a:gd name="T55" fmla="*/ 2147483646 h 8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3" h="89">
                  <a:moveTo>
                    <a:pt x="100" y="32"/>
                  </a:moveTo>
                  <a:cubicBezTo>
                    <a:pt x="98" y="14"/>
                    <a:pt x="83" y="0"/>
                    <a:pt x="65" y="0"/>
                  </a:cubicBezTo>
                  <a:cubicBezTo>
                    <a:pt x="51" y="0"/>
                    <a:pt x="40" y="9"/>
                    <a:pt x="34" y="20"/>
                  </a:cubicBezTo>
                  <a:cubicBezTo>
                    <a:pt x="32" y="20"/>
                    <a:pt x="31" y="20"/>
                    <a:pt x="29" y="20"/>
                  </a:cubicBezTo>
                  <a:cubicBezTo>
                    <a:pt x="19" y="20"/>
                    <a:pt x="12" y="27"/>
                    <a:pt x="12" y="37"/>
                  </a:cubicBezTo>
                  <a:cubicBezTo>
                    <a:pt x="12" y="39"/>
                    <a:pt x="12" y="40"/>
                    <a:pt x="13" y="42"/>
                  </a:cubicBezTo>
                  <a:cubicBezTo>
                    <a:pt x="5" y="47"/>
                    <a:pt x="0" y="54"/>
                    <a:pt x="0" y="64"/>
                  </a:cubicBezTo>
                  <a:cubicBezTo>
                    <a:pt x="0" y="77"/>
                    <a:pt x="11" y="89"/>
                    <a:pt x="25" y="89"/>
                  </a:cubicBezTo>
                  <a:cubicBezTo>
                    <a:pt x="94" y="89"/>
                    <a:pt x="94" y="89"/>
                    <a:pt x="94" y="89"/>
                  </a:cubicBezTo>
                  <a:cubicBezTo>
                    <a:pt x="110" y="89"/>
                    <a:pt x="123" y="76"/>
                    <a:pt x="123" y="60"/>
                  </a:cubicBezTo>
                  <a:cubicBezTo>
                    <a:pt x="123" y="46"/>
                    <a:pt x="113" y="34"/>
                    <a:pt x="100" y="32"/>
                  </a:cubicBezTo>
                  <a:close/>
                  <a:moveTo>
                    <a:pt x="94" y="81"/>
                  </a:moveTo>
                  <a:cubicBezTo>
                    <a:pt x="94" y="81"/>
                    <a:pt x="94" y="81"/>
                    <a:pt x="94" y="81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16" y="81"/>
                    <a:pt x="8" y="73"/>
                    <a:pt x="8" y="64"/>
                  </a:cubicBezTo>
                  <a:cubicBezTo>
                    <a:pt x="8" y="58"/>
                    <a:pt x="11" y="52"/>
                    <a:pt x="16" y="49"/>
                  </a:cubicBezTo>
                  <a:cubicBezTo>
                    <a:pt x="22" y="46"/>
                    <a:pt x="22" y="45"/>
                    <a:pt x="20" y="40"/>
                  </a:cubicBezTo>
                  <a:cubicBezTo>
                    <a:pt x="20" y="39"/>
                    <a:pt x="19" y="38"/>
                    <a:pt x="19" y="37"/>
                  </a:cubicBezTo>
                  <a:cubicBezTo>
                    <a:pt x="19" y="32"/>
                    <a:pt x="24" y="27"/>
                    <a:pt x="29" y="27"/>
                  </a:cubicBezTo>
                  <a:cubicBezTo>
                    <a:pt x="29" y="27"/>
                    <a:pt x="31" y="27"/>
                    <a:pt x="34" y="28"/>
                  </a:cubicBezTo>
                  <a:cubicBezTo>
                    <a:pt x="39" y="30"/>
                    <a:pt x="39" y="28"/>
                    <a:pt x="41" y="24"/>
                  </a:cubicBezTo>
                  <a:cubicBezTo>
                    <a:pt x="46" y="14"/>
                    <a:pt x="55" y="8"/>
                    <a:pt x="65" y="8"/>
                  </a:cubicBezTo>
                  <a:cubicBezTo>
                    <a:pt x="79" y="8"/>
                    <a:pt x="91" y="18"/>
                    <a:pt x="92" y="32"/>
                  </a:cubicBezTo>
                  <a:cubicBezTo>
                    <a:pt x="92" y="38"/>
                    <a:pt x="92" y="38"/>
                    <a:pt x="98" y="39"/>
                  </a:cubicBezTo>
                  <a:cubicBezTo>
                    <a:pt x="108" y="41"/>
                    <a:pt x="115" y="50"/>
                    <a:pt x="115" y="60"/>
                  </a:cubicBezTo>
                  <a:cubicBezTo>
                    <a:pt x="115" y="71"/>
                    <a:pt x="106" y="81"/>
                    <a:pt x="94" y="81"/>
                  </a:cubicBezTo>
                  <a:close/>
                  <a:moveTo>
                    <a:pt x="94" y="81"/>
                  </a:moveTo>
                  <a:cubicBezTo>
                    <a:pt x="94" y="81"/>
                    <a:pt x="94" y="81"/>
                    <a:pt x="94" y="8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404" name="Freeform 243">
              <a:extLst>
                <a:ext uri="{FF2B5EF4-FFF2-40B4-BE49-F238E27FC236}">
                  <a16:creationId xmlns:a16="http://schemas.microsoft.com/office/drawing/2014/main" id="{038D6380-C454-0FBA-C90B-C1FF007B19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4432" y="5036157"/>
              <a:ext cx="260767" cy="300497"/>
            </a:xfrm>
            <a:custGeom>
              <a:avLst/>
              <a:gdLst>
                <a:gd name="T0" fmla="*/ 2147483646 w 48"/>
                <a:gd name="T1" fmla="*/ 2147483646 h 53"/>
                <a:gd name="T2" fmla="*/ 2147483646 w 48"/>
                <a:gd name="T3" fmla="*/ 2147483646 h 53"/>
                <a:gd name="T4" fmla="*/ 2147483646 w 48"/>
                <a:gd name="T5" fmla="*/ 2147483646 h 53"/>
                <a:gd name="T6" fmla="*/ 2147483646 w 48"/>
                <a:gd name="T7" fmla="*/ 2147483646 h 53"/>
                <a:gd name="T8" fmla="*/ 2147483646 w 48"/>
                <a:gd name="T9" fmla="*/ 2147483646 h 53"/>
                <a:gd name="T10" fmla="*/ 2147483646 w 48"/>
                <a:gd name="T11" fmla="*/ 2147483646 h 53"/>
                <a:gd name="T12" fmla="*/ 2147483646 w 48"/>
                <a:gd name="T13" fmla="*/ 2147483646 h 53"/>
                <a:gd name="T14" fmla="*/ 2147483646 w 48"/>
                <a:gd name="T15" fmla="*/ 2147483646 h 53"/>
                <a:gd name="T16" fmla="*/ 2147483646 w 48"/>
                <a:gd name="T17" fmla="*/ 2147483646 h 53"/>
                <a:gd name="T18" fmla="*/ 2147483646 w 48"/>
                <a:gd name="T19" fmla="*/ 2147483646 h 53"/>
                <a:gd name="T20" fmla="*/ 2147483646 w 48"/>
                <a:gd name="T21" fmla="*/ 2147483646 h 53"/>
                <a:gd name="T22" fmla="*/ 2147483646 w 48"/>
                <a:gd name="T23" fmla="*/ 2147483646 h 53"/>
                <a:gd name="T24" fmla="*/ 2147483646 w 48"/>
                <a:gd name="T25" fmla="*/ 2147483646 h 53"/>
                <a:gd name="T26" fmla="*/ 2147483646 w 48"/>
                <a:gd name="T27" fmla="*/ 2147483646 h 53"/>
                <a:gd name="T28" fmla="*/ 0 w 48"/>
                <a:gd name="T29" fmla="*/ 2147483646 h 53"/>
                <a:gd name="T30" fmla="*/ 0 w 48"/>
                <a:gd name="T31" fmla="*/ 2147483646 h 53"/>
                <a:gd name="T32" fmla="*/ 2147483646 w 48"/>
                <a:gd name="T33" fmla="*/ 2147483646 h 53"/>
                <a:gd name="T34" fmla="*/ 2147483646 w 48"/>
                <a:gd name="T35" fmla="*/ 2147483646 h 53"/>
                <a:gd name="T36" fmla="*/ 2147483646 w 48"/>
                <a:gd name="T37" fmla="*/ 2147483646 h 53"/>
                <a:gd name="T38" fmla="*/ 2147483646 w 48"/>
                <a:gd name="T39" fmla="*/ 2147483646 h 53"/>
                <a:gd name="T40" fmla="*/ 0 w 48"/>
                <a:gd name="T41" fmla="*/ 2147483646 h 53"/>
                <a:gd name="T42" fmla="*/ 0 w 48"/>
                <a:gd name="T43" fmla="*/ 2147483646 h 53"/>
                <a:gd name="T44" fmla="*/ 2147483646 w 48"/>
                <a:gd name="T45" fmla="*/ 2147483646 h 53"/>
                <a:gd name="T46" fmla="*/ 2147483646 w 48"/>
                <a:gd name="T47" fmla="*/ 2147483646 h 53"/>
                <a:gd name="T48" fmla="*/ 2147483646 w 48"/>
                <a:gd name="T49" fmla="*/ 2147483646 h 53"/>
                <a:gd name="T50" fmla="*/ 2147483646 w 48"/>
                <a:gd name="T51" fmla="*/ 0 h 53"/>
                <a:gd name="T52" fmla="*/ 2147483646 w 48"/>
                <a:gd name="T53" fmla="*/ 0 h 53"/>
                <a:gd name="T54" fmla="*/ 2147483646 w 48"/>
                <a:gd name="T55" fmla="*/ 2147483646 h 53"/>
                <a:gd name="T56" fmla="*/ 2147483646 w 48"/>
                <a:gd name="T57" fmla="*/ 2147483646 h 53"/>
                <a:gd name="T58" fmla="*/ 2147483646 w 48"/>
                <a:gd name="T59" fmla="*/ 2147483646 h 53"/>
                <a:gd name="T60" fmla="*/ 2147483646 w 48"/>
                <a:gd name="T61" fmla="*/ 2147483646 h 53"/>
                <a:gd name="T62" fmla="*/ 2147483646 w 48"/>
                <a:gd name="T63" fmla="*/ 2147483646 h 53"/>
                <a:gd name="T64" fmla="*/ 2147483646 w 48"/>
                <a:gd name="T65" fmla="*/ 2147483646 h 53"/>
                <a:gd name="T66" fmla="*/ 2147483646 w 48"/>
                <a:gd name="T67" fmla="*/ 2147483646 h 53"/>
                <a:gd name="T68" fmla="*/ 2147483646 w 48"/>
                <a:gd name="T69" fmla="*/ 2147483646 h 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8" h="53">
                  <a:moveTo>
                    <a:pt x="31" y="33"/>
                  </a:moveTo>
                  <a:cubicBezTo>
                    <a:pt x="18" y="33"/>
                    <a:pt x="18" y="33"/>
                    <a:pt x="18" y="33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8" y="37"/>
                    <a:pt x="39" y="38"/>
                    <a:pt x="39" y="3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9" y="44"/>
                    <a:pt x="38" y="44"/>
                    <a:pt x="37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52"/>
                    <a:pt x="18" y="53"/>
                    <a:pt x="17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0" y="53"/>
                    <a:pt x="9" y="52"/>
                    <a:pt x="9" y="52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4"/>
                    <a:pt x="0" y="4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7"/>
                    <a:pt x="1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3"/>
                    <a:pt x="0" y="32"/>
                    <a:pt x="0" y="3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1" y="0"/>
                    <a:pt x="48" y="6"/>
                    <a:pt x="48" y="16"/>
                  </a:cubicBezTo>
                  <a:cubicBezTo>
                    <a:pt x="48" y="26"/>
                    <a:pt x="41" y="33"/>
                    <a:pt x="31" y="33"/>
                  </a:cubicBezTo>
                  <a:close/>
                  <a:moveTo>
                    <a:pt x="30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6" y="25"/>
                    <a:pt x="39" y="21"/>
                    <a:pt x="39" y="16"/>
                  </a:cubicBezTo>
                  <a:cubicBezTo>
                    <a:pt x="39" y="11"/>
                    <a:pt x="36" y="8"/>
                    <a:pt x="3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405" name="Freeform 217">
              <a:extLst>
                <a:ext uri="{FF2B5EF4-FFF2-40B4-BE49-F238E27FC236}">
                  <a16:creationId xmlns:a16="http://schemas.microsoft.com/office/drawing/2014/main" id="{BC9A209F-54C5-46E7-C16C-88D406EEC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4210" y="5004961"/>
              <a:ext cx="382587" cy="371475"/>
            </a:xfrm>
            <a:custGeom>
              <a:avLst/>
              <a:gdLst>
                <a:gd name="T0" fmla="*/ 471 w 634"/>
                <a:gd name="T1" fmla="*/ 265 h 619"/>
                <a:gd name="T2" fmla="*/ 471 w 634"/>
                <a:gd name="T3" fmla="*/ 265 h 619"/>
                <a:gd name="T4" fmla="*/ 162 w 634"/>
                <a:gd name="T5" fmla="*/ 265 h 619"/>
                <a:gd name="T6" fmla="*/ 132 w 634"/>
                <a:gd name="T7" fmla="*/ 295 h 619"/>
                <a:gd name="T8" fmla="*/ 162 w 634"/>
                <a:gd name="T9" fmla="*/ 309 h 619"/>
                <a:gd name="T10" fmla="*/ 471 w 634"/>
                <a:gd name="T11" fmla="*/ 309 h 619"/>
                <a:gd name="T12" fmla="*/ 485 w 634"/>
                <a:gd name="T13" fmla="*/ 295 h 619"/>
                <a:gd name="T14" fmla="*/ 471 w 634"/>
                <a:gd name="T15" fmla="*/ 265 h 619"/>
                <a:gd name="T16" fmla="*/ 471 w 634"/>
                <a:gd name="T17" fmla="*/ 383 h 619"/>
                <a:gd name="T18" fmla="*/ 471 w 634"/>
                <a:gd name="T19" fmla="*/ 383 h 619"/>
                <a:gd name="T20" fmla="*/ 162 w 634"/>
                <a:gd name="T21" fmla="*/ 383 h 619"/>
                <a:gd name="T22" fmla="*/ 132 w 634"/>
                <a:gd name="T23" fmla="*/ 412 h 619"/>
                <a:gd name="T24" fmla="*/ 162 w 634"/>
                <a:gd name="T25" fmla="*/ 427 h 619"/>
                <a:gd name="T26" fmla="*/ 471 w 634"/>
                <a:gd name="T27" fmla="*/ 427 h 619"/>
                <a:gd name="T28" fmla="*/ 485 w 634"/>
                <a:gd name="T29" fmla="*/ 412 h 619"/>
                <a:gd name="T30" fmla="*/ 471 w 634"/>
                <a:gd name="T31" fmla="*/ 383 h 619"/>
                <a:gd name="T32" fmla="*/ 544 w 634"/>
                <a:gd name="T33" fmla="*/ 0 h 619"/>
                <a:gd name="T34" fmla="*/ 544 w 634"/>
                <a:gd name="T35" fmla="*/ 0 h 619"/>
                <a:gd name="T36" fmla="*/ 73 w 634"/>
                <a:gd name="T37" fmla="*/ 0 h 619"/>
                <a:gd name="T38" fmla="*/ 0 w 634"/>
                <a:gd name="T39" fmla="*/ 74 h 619"/>
                <a:gd name="T40" fmla="*/ 0 w 634"/>
                <a:gd name="T41" fmla="*/ 545 h 619"/>
                <a:gd name="T42" fmla="*/ 73 w 634"/>
                <a:gd name="T43" fmla="*/ 618 h 619"/>
                <a:gd name="T44" fmla="*/ 544 w 634"/>
                <a:gd name="T45" fmla="*/ 618 h 619"/>
                <a:gd name="T46" fmla="*/ 633 w 634"/>
                <a:gd name="T47" fmla="*/ 545 h 619"/>
                <a:gd name="T48" fmla="*/ 633 w 634"/>
                <a:gd name="T49" fmla="*/ 74 h 619"/>
                <a:gd name="T50" fmla="*/ 544 w 634"/>
                <a:gd name="T51" fmla="*/ 0 h 619"/>
                <a:gd name="T52" fmla="*/ 588 w 634"/>
                <a:gd name="T53" fmla="*/ 545 h 619"/>
                <a:gd name="T54" fmla="*/ 588 w 634"/>
                <a:gd name="T55" fmla="*/ 545 h 619"/>
                <a:gd name="T56" fmla="*/ 544 w 634"/>
                <a:gd name="T57" fmla="*/ 589 h 619"/>
                <a:gd name="T58" fmla="*/ 73 w 634"/>
                <a:gd name="T59" fmla="*/ 589 h 619"/>
                <a:gd name="T60" fmla="*/ 44 w 634"/>
                <a:gd name="T61" fmla="*/ 545 h 619"/>
                <a:gd name="T62" fmla="*/ 44 w 634"/>
                <a:gd name="T63" fmla="*/ 74 h 619"/>
                <a:gd name="T64" fmla="*/ 73 w 634"/>
                <a:gd name="T65" fmla="*/ 29 h 619"/>
                <a:gd name="T66" fmla="*/ 544 w 634"/>
                <a:gd name="T67" fmla="*/ 29 h 619"/>
                <a:gd name="T68" fmla="*/ 588 w 634"/>
                <a:gd name="T69" fmla="*/ 74 h 619"/>
                <a:gd name="T70" fmla="*/ 588 w 634"/>
                <a:gd name="T71" fmla="*/ 545 h 619"/>
                <a:gd name="T72" fmla="*/ 471 w 634"/>
                <a:gd name="T73" fmla="*/ 147 h 619"/>
                <a:gd name="T74" fmla="*/ 471 w 634"/>
                <a:gd name="T75" fmla="*/ 147 h 619"/>
                <a:gd name="T76" fmla="*/ 162 w 634"/>
                <a:gd name="T77" fmla="*/ 147 h 619"/>
                <a:gd name="T78" fmla="*/ 132 w 634"/>
                <a:gd name="T79" fmla="*/ 177 h 619"/>
                <a:gd name="T80" fmla="*/ 162 w 634"/>
                <a:gd name="T81" fmla="*/ 192 h 619"/>
                <a:gd name="T82" fmla="*/ 471 w 634"/>
                <a:gd name="T83" fmla="*/ 192 h 619"/>
                <a:gd name="T84" fmla="*/ 485 w 634"/>
                <a:gd name="T85" fmla="*/ 177 h 619"/>
                <a:gd name="T86" fmla="*/ 471 w 634"/>
                <a:gd name="T87" fmla="*/ 147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4" h="619">
                  <a:moveTo>
                    <a:pt x="471" y="265"/>
                  </a:moveTo>
                  <a:lnTo>
                    <a:pt x="471" y="265"/>
                  </a:lnTo>
                  <a:cubicBezTo>
                    <a:pt x="162" y="265"/>
                    <a:pt x="162" y="265"/>
                    <a:pt x="162" y="265"/>
                  </a:cubicBezTo>
                  <a:cubicBezTo>
                    <a:pt x="147" y="265"/>
                    <a:pt x="132" y="280"/>
                    <a:pt x="132" y="295"/>
                  </a:cubicBezTo>
                  <a:cubicBezTo>
                    <a:pt x="132" y="295"/>
                    <a:pt x="147" y="309"/>
                    <a:pt x="162" y="309"/>
                  </a:cubicBezTo>
                  <a:cubicBezTo>
                    <a:pt x="471" y="309"/>
                    <a:pt x="471" y="309"/>
                    <a:pt x="471" y="309"/>
                  </a:cubicBezTo>
                  <a:cubicBezTo>
                    <a:pt x="485" y="309"/>
                    <a:pt x="485" y="295"/>
                    <a:pt x="485" y="295"/>
                  </a:cubicBezTo>
                  <a:cubicBezTo>
                    <a:pt x="485" y="280"/>
                    <a:pt x="485" y="265"/>
                    <a:pt x="471" y="265"/>
                  </a:cubicBezTo>
                  <a:close/>
                  <a:moveTo>
                    <a:pt x="471" y="383"/>
                  </a:moveTo>
                  <a:lnTo>
                    <a:pt x="471" y="383"/>
                  </a:lnTo>
                  <a:cubicBezTo>
                    <a:pt x="162" y="383"/>
                    <a:pt x="162" y="383"/>
                    <a:pt x="162" y="383"/>
                  </a:cubicBezTo>
                  <a:cubicBezTo>
                    <a:pt x="147" y="383"/>
                    <a:pt x="132" y="398"/>
                    <a:pt x="132" y="412"/>
                  </a:cubicBezTo>
                  <a:cubicBezTo>
                    <a:pt x="132" y="412"/>
                    <a:pt x="147" y="427"/>
                    <a:pt x="162" y="427"/>
                  </a:cubicBezTo>
                  <a:cubicBezTo>
                    <a:pt x="471" y="427"/>
                    <a:pt x="471" y="427"/>
                    <a:pt x="471" y="427"/>
                  </a:cubicBezTo>
                  <a:cubicBezTo>
                    <a:pt x="485" y="427"/>
                    <a:pt x="485" y="412"/>
                    <a:pt x="485" y="412"/>
                  </a:cubicBezTo>
                  <a:cubicBezTo>
                    <a:pt x="485" y="398"/>
                    <a:pt x="485" y="383"/>
                    <a:pt x="471" y="383"/>
                  </a:cubicBezTo>
                  <a:close/>
                  <a:moveTo>
                    <a:pt x="544" y="0"/>
                  </a:moveTo>
                  <a:lnTo>
                    <a:pt x="544" y="0"/>
                  </a:lnTo>
                  <a:cubicBezTo>
                    <a:pt x="73" y="0"/>
                    <a:pt x="73" y="0"/>
                    <a:pt x="73" y="0"/>
                  </a:cubicBezTo>
                  <a:cubicBezTo>
                    <a:pt x="29" y="0"/>
                    <a:pt x="0" y="29"/>
                    <a:pt x="0" y="74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0" y="589"/>
                    <a:pt x="29" y="618"/>
                    <a:pt x="73" y="618"/>
                  </a:cubicBezTo>
                  <a:cubicBezTo>
                    <a:pt x="544" y="618"/>
                    <a:pt x="544" y="618"/>
                    <a:pt x="544" y="618"/>
                  </a:cubicBezTo>
                  <a:cubicBezTo>
                    <a:pt x="588" y="618"/>
                    <a:pt x="633" y="589"/>
                    <a:pt x="633" y="545"/>
                  </a:cubicBezTo>
                  <a:cubicBezTo>
                    <a:pt x="633" y="74"/>
                    <a:pt x="633" y="74"/>
                    <a:pt x="633" y="74"/>
                  </a:cubicBezTo>
                  <a:cubicBezTo>
                    <a:pt x="633" y="29"/>
                    <a:pt x="588" y="0"/>
                    <a:pt x="544" y="0"/>
                  </a:cubicBezTo>
                  <a:close/>
                  <a:moveTo>
                    <a:pt x="588" y="545"/>
                  </a:moveTo>
                  <a:lnTo>
                    <a:pt x="588" y="545"/>
                  </a:lnTo>
                  <a:cubicBezTo>
                    <a:pt x="588" y="559"/>
                    <a:pt x="574" y="589"/>
                    <a:pt x="544" y="589"/>
                  </a:cubicBezTo>
                  <a:cubicBezTo>
                    <a:pt x="73" y="589"/>
                    <a:pt x="73" y="589"/>
                    <a:pt x="73" y="589"/>
                  </a:cubicBezTo>
                  <a:cubicBezTo>
                    <a:pt x="58" y="589"/>
                    <a:pt x="44" y="559"/>
                    <a:pt x="44" y="54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59"/>
                    <a:pt x="58" y="29"/>
                    <a:pt x="73" y="29"/>
                  </a:cubicBezTo>
                  <a:cubicBezTo>
                    <a:pt x="544" y="29"/>
                    <a:pt x="544" y="29"/>
                    <a:pt x="544" y="29"/>
                  </a:cubicBezTo>
                  <a:cubicBezTo>
                    <a:pt x="574" y="29"/>
                    <a:pt x="588" y="59"/>
                    <a:pt x="588" y="74"/>
                  </a:cubicBezTo>
                  <a:lnTo>
                    <a:pt x="588" y="545"/>
                  </a:lnTo>
                  <a:close/>
                  <a:moveTo>
                    <a:pt x="471" y="147"/>
                  </a:moveTo>
                  <a:lnTo>
                    <a:pt x="471" y="147"/>
                  </a:lnTo>
                  <a:cubicBezTo>
                    <a:pt x="162" y="147"/>
                    <a:pt x="162" y="147"/>
                    <a:pt x="162" y="147"/>
                  </a:cubicBezTo>
                  <a:cubicBezTo>
                    <a:pt x="147" y="147"/>
                    <a:pt x="132" y="162"/>
                    <a:pt x="132" y="177"/>
                  </a:cubicBezTo>
                  <a:cubicBezTo>
                    <a:pt x="132" y="177"/>
                    <a:pt x="147" y="192"/>
                    <a:pt x="162" y="192"/>
                  </a:cubicBezTo>
                  <a:cubicBezTo>
                    <a:pt x="471" y="192"/>
                    <a:pt x="471" y="192"/>
                    <a:pt x="471" y="192"/>
                  </a:cubicBezTo>
                  <a:cubicBezTo>
                    <a:pt x="485" y="192"/>
                    <a:pt x="485" y="177"/>
                    <a:pt x="485" y="177"/>
                  </a:cubicBezTo>
                  <a:cubicBezTo>
                    <a:pt x="485" y="162"/>
                    <a:pt x="485" y="147"/>
                    <a:pt x="471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lIns="91431" tIns="45716" rIns="91431" bIns="45716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418" name="Freeform 29">
            <a:extLst>
              <a:ext uri="{FF2B5EF4-FFF2-40B4-BE49-F238E27FC236}">
                <a16:creationId xmlns:a16="http://schemas.microsoft.com/office/drawing/2014/main" id="{E628988F-1CCF-0EFA-1627-24308B61EE06}"/>
              </a:ext>
            </a:extLst>
          </p:cNvPr>
          <p:cNvSpPr>
            <a:spLocks/>
          </p:cNvSpPr>
          <p:nvPr/>
        </p:nvSpPr>
        <p:spPr bwMode="auto">
          <a:xfrm>
            <a:off x="532216" y="1419783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3A77B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8824CF29-A653-7A86-222A-75B31A37C38D}"/>
              </a:ext>
            </a:extLst>
          </p:cNvPr>
          <p:cNvSpPr txBox="1"/>
          <p:nvPr/>
        </p:nvSpPr>
        <p:spPr>
          <a:xfrm>
            <a:off x="731934" y="1338562"/>
            <a:ext cx="2292684" cy="4871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Большие объемы медицинских данных</a:t>
            </a:r>
            <a:endParaRPr lang="en-US" sz="12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421" name="Freeform 29">
            <a:extLst>
              <a:ext uri="{FF2B5EF4-FFF2-40B4-BE49-F238E27FC236}">
                <a16:creationId xmlns:a16="http://schemas.microsoft.com/office/drawing/2014/main" id="{4655AC54-DF0A-D92D-CBFE-F9AF3842AF0E}"/>
              </a:ext>
            </a:extLst>
          </p:cNvPr>
          <p:cNvSpPr>
            <a:spLocks/>
          </p:cNvSpPr>
          <p:nvPr/>
        </p:nvSpPr>
        <p:spPr bwMode="auto">
          <a:xfrm>
            <a:off x="529885" y="2052188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9366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3" name="Freeform 29">
            <a:extLst>
              <a:ext uri="{FF2B5EF4-FFF2-40B4-BE49-F238E27FC236}">
                <a16:creationId xmlns:a16="http://schemas.microsoft.com/office/drawing/2014/main" id="{3CFF7D86-89B3-155B-DB14-CFC823764459}"/>
              </a:ext>
            </a:extLst>
          </p:cNvPr>
          <p:cNvSpPr>
            <a:spLocks/>
          </p:cNvSpPr>
          <p:nvPr/>
        </p:nvSpPr>
        <p:spPr bwMode="auto">
          <a:xfrm>
            <a:off x="532216" y="2887214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9366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C2C924F6-A5F6-4380-4D44-EFF38DFEF887}"/>
              </a:ext>
            </a:extLst>
          </p:cNvPr>
          <p:cNvSpPr txBox="1"/>
          <p:nvPr/>
        </p:nvSpPr>
        <p:spPr>
          <a:xfrm>
            <a:off x="721526" y="2811023"/>
            <a:ext cx="2288948" cy="4871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Обеспечение доверия к</a:t>
            </a:r>
            <a:r>
              <a:rPr lang="ru-RU" sz="1200" dirty="0">
                <a:solidFill>
                  <a:schemeClr val="tx1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 </a:t>
            </a:r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цифровой медицине</a:t>
            </a:r>
            <a:endParaRPr lang="en-US" sz="12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425" name="Freeform 29">
            <a:extLst>
              <a:ext uri="{FF2B5EF4-FFF2-40B4-BE49-F238E27FC236}">
                <a16:creationId xmlns:a16="http://schemas.microsoft.com/office/drawing/2014/main" id="{9C950D32-0D7F-57AB-5357-DA2132CA9D63}"/>
              </a:ext>
            </a:extLst>
          </p:cNvPr>
          <p:cNvSpPr>
            <a:spLocks/>
          </p:cNvSpPr>
          <p:nvPr/>
        </p:nvSpPr>
        <p:spPr bwMode="auto">
          <a:xfrm>
            <a:off x="523924" y="3543433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E8668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A30A71F0-43D9-911A-87DE-FDD755FCDC73}"/>
              </a:ext>
            </a:extLst>
          </p:cNvPr>
          <p:cNvSpPr txBox="1"/>
          <p:nvPr/>
        </p:nvSpPr>
        <p:spPr>
          <a:xfrm>
            <a:off x="729817" y="3441070"/>
            <a:ext cx="2295881" cy="5195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Независимость от зарубежных</a:t>
            </a:r>
          </a:p>
          <a:p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производителей</a:t>
            </a:r>
            <a:endParaRPr lang="en-US" sz="12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427" name="Text Placeholder 2">
            <a:extLst>
              <a:ext uri="{FF2B5EF4-FFF2-40B4-BE49-F238E27FC236}">
                <a16:creationId xmlns:a16="http://schemas.microsoft.com/office/drawing/2014/main" id="{B51C2F09-289C-F31D-BD17-107902AB3FC0}"/>
              </a:ext>
            </a:extLst>
          </p:cNvPr>
          <p:cNvSpPr txBox="1">
            <a:spLocks/>
          </p:cNvSpPr>
          <p:nvPr/>
        </p:nvSpPr>
        <p:spPr>
          <a:xfrm>
            <a:off x="532216" y="843913"/>
            <a:ext cx="2493482" cy="3139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Вызовы</a:t>
            </a:r>
            <a:endParaRPr lang="id-ID" sz="16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569C934D-538D-EC88-0A40-8CB2D3C8A083}"/>
              </a:ext>
            </a:extLst>
          </p:cNvPr>
          <p:cNvSpPr txBox="1"/>
          <p:nvPr/>
        </p:nvSpPr>
        <p:spPr>
          <a:xfrm>
            <a:off x="735670" y="1973226"/>
            <a:ext cx="2288948" cy="6903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Потребность в вычислительных ресурсах для проведения исследований</a:t>
            </a:r>
            <a:endParaRPr lang="en-US" sz="12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430" name="Freeform 29">
            <a:extLst>
              <a:ext uri="{FF2B5EF4-FFF2-40B4-BE49-F238E27FC236}">
                <a16:creationId xmlns:a16="http://schemas.microsoft.com/office/drawing/2014/main" id="{A04D2EE8-3F9D-0897-3E3A-5A226A4D260B}"/>
              </a:ext>
            </a:extLst>
          </p:cNvPr>
          <p:cNvSpPr>
            <a:spLocks/>
          </p:cNvSpPr>
          <p:nvPr/>
        </p:nvSpPr>
        <p:spPr bwMode="auto">
          <a:xfrm>
            <a:off x="6126594" y="1421080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3A77B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A346E8C7-22E2-437B-7EF9-5D40957F1DEF}"/>
              </a:ext>
            </a:extLst>
          </p:cNvPr>
          <p:cNvSpPr txBox="1"/>
          <p:nvPr/>
        </p:nvSpPr>
        <p:spPr>
          <a:xfrm>
            <a:off x="6326312" y="1339859"/>
            <a:ext cx="2292684" cy="6903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Облачные технологии,</a:t>
            </a:r>
          </a:p>
          <a:p>
            <a:pPr>
              <a:lnSpc>
                <a:spcPct val="110000"/>
              </a:lnSpc>
            </a:pPr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технологии ИИ и машинного обучения</a:t>
            </a:r>
          </a:p>
        </p:txBody>
      </p:sp>
      <p:sp>
        <p:nvSpPr>
          <p:cNvPr id="432" name="Freeform 29">
            <a:extLst>
              <a:ext uri="{FF2B5EF4-FFF2-40B4-BE49-F238E27FC236}">
                <a16:creationId xmlns:a16="http://schemas.microsoft.com/office/drawing/2014/main" id="{CC5DFC92-CC40-05F3-EF94-467B23D27B99}"/>
              </a:ext>
            </a:extLst>
          </p:cNvPr>
          <p:cNvSpPr>
            <a:spLocks/>
          </p:cNvSpPr>
          <p:nvPr/>
        </p:nvSpPr>
        <p:spPr bwMode="auto">
          <a:xfrm>
            <a:off x="6124263" y="2319202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9366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4" name="Freeform 29">
            <a:extLst>
              <a:ext uri="{FF2B5EF4-FFF2-40B4-BE49-F238E27FC236}">
                <a16:creationId xmlns:a16="http://schemas.microsoft.com/office/drawing/2014/main" id="{DBEA8C32-D4FD-844E-8CD3-5499FCA34711}"/>
              </a:ext>
            </a:extLst>
          </p:cNvPr>
          <p:cNvSpPr>
            <a:spLocks/>
          </p:cNvSpPr>
          <p:nvPr/>
        </p:nvSpPr>
        <p:spPr bwMode="auto">
          <a:xfrm>
            <a:off x="6126594" y="2880618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9366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704A5469-E986-03CA-B04B-2066B1D3739E}"/>
              </a:ext>
            </a:extLst>
          </p:cNvPr>
          <p:cNvSpPr txBox="1"/>
          <p:nvPr/>
        </p:nvSpPr>
        <p:spPr>
          <a:xfrm>
            <a:off x="6315904" y="2804427"/>
            <a:ext cx="2288948" cy="4871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Защита информации, доверенный ИИ</a:t>
            </a:r>
          </a:p>
        </p:txBody>
      </p:sp>
      <p:sp>
        <p:nvSpPr>
          <p:cNvPr id="436" name="Freeform 29">
            <a:extLst>
              <a:ext uri="{FF2B5EF4-FFF2-40B4-BE49-F238E27FC236}">
                <a16:creationId xmlns:a16="http://schemas.microsoft.com/office/drawing/2014/main" id="{F71D243B-4951-9F58-6B68-D17D42BB6681}"/>
              </a:ext>
            </a:extLst>
          </p:cNvPr>
          <p:cNvSpPr>
            <a:spLocks/>
          </p:cNvSpPr>
          <p:nvPr/>
        </p:nvSpPr>
        <p:spPr bwMode="auto">
          <a:xfrm>
            <a:off x="6118302" y="3597491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E8668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B32EB2FE-1A3C-C18E-EBAF-5286FBF645AC}"/>
              </a:ext>
            </a:extLst>
          </p:cNvPr>
          <p:cNvSpPr txBox="1"/>
          <p:nvPr/>
        </p:nvSpPr>
        <p:spPr>
          <a:xfrm>
            <a:off x="6324195" y="3495128"/>
            <a:ext cx="2295881" cy="2979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Открытое и отечественное ПО</a:t>
            </a:r>
          </a:p>
        </p:txBody>
      </p:sp>
      <p:sp>
        <p:nvSpPr>
          <p:cNvPr id="438" name="Text Placeholder 2">
            <a:extLst>
              <a:ext uri="{FF2B5EF4-FFF2-40B4-BE49-F238E27FC236}">
                <a16:creationId xmlns:a16="http://schemas.microsoft.com/office/drawing/2014/main" id="{0788C2B8-DDC6-4A6E-8B37-286EA83FEF2D}"/>
              </a:ext>
            </a:extLst>
          </p:cNvPr>
          <p:cNvSpPr txBox="1">
            <a:spLocks/>
          </p:cNvSpPr>
          <p:nvPr/>
        </p:nvSpPr>
        <p:spPr>
          <a:xfrm>
            <a:off x="6126594" y="910794"/>
            <a:ext cx="2493482" cy="3139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Решения</a:t>
            </a:r>
            <a:endParaRPr lang="id-ID" sz="1600" b="1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0B304756-A27C-61E7-C2CA-C3200D6F86FC}"/>
              </a:ext>
            </a:extLst>
          </p:cNvPr>
          <p:cNvSpPr txBox="1"/>
          <p:nvPr/>
        </p:nvSpPr>
        <p:spPr>
          <a:xfrm>
            <a:off x="6330048" y="2240240"/>
            <a:ext cx="2288948" cy="2840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Ресурсы по запросу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A1B696-3325-70BB-984D-A9E9C04C9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sp>
        <p:nvSpPr>
          <p:cNvPr id="3" name="Freeform 29">
            <a:extLst>
              <a:ext uri="{FF2B5EF4-FFF2-40B4-BE49-F238E27FC236}">
                <a16:creationId xmlns:a16="http://schemas.microsoft.com/office/drawing/2014/main" id="{8C6ED09F-7EB7-F9D4-731C-6E657EBCDC9C}"/>
              </a:ext>
            </a:extLst>
          </p:cNvPr>
          <p:cNvSpPr>
            <a:spLocks/>
          </p:cNvSpPr>
          <p:nvPr/>
        </p:nvSpPr>
        <p:spPr bwMode="auto">
          <a:xfrm>
            <a:off x="6126594" y="4148636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E8668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5DB25-1C56-CF90-5372-FABD8E4D5CB1}"/>
              </a:ext>
            </a:extLst>
          </p:cNvPr>
          <p:cNvSpPr txBox="1"/>
          <p:nvPr/>
        </p:nvSpPr>
        <p:spPr>
          <a:xfrm>
            <a:off x="6324195" y="4069249"/>
            <a:ext cx="2493482" cy="5195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Совместная работа на одной платформе</a:t>
            </a:r>
          </a:p>
        </p:txBody>
      </p:sp>
      <p:sp>
        <p:nvSpPr>
          <p:cNvPr id="8" name="Freeform 29">
            <a:extLst>
              <a:ext uri="{FF2B5EF4-FFF2-40B4-BE49-F238E27FC236}">
                <a16:creationId xmlns:a16="http://schemas.microsoft.com/office/drawing/2014/main" id="{A0C71D4A-BD12-11C8-FCCC-CD3FAFD69024}"/>
              </a:ext>
            </a:extLst>
          </p:cNvPr>
          <p:cNvSpPr>
            <a:spLocks/>
          </p:cNvSpPr>
          <p:nvPr/>
        </p:nvSpPr>
        <p:spPr bwMode="auto">
          <a:xfrm>
            <a:off x="532215" y="4173775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rgbClr val="E8668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38C612-B095-FE80-65AD-6D1213377DF2}"/>
              </a:ext>
            </a:extLst>
          </p:cNvPr>
          <p:cNvSpPr txBox="1"/>
          <p:nvPr/>
        </p:nvSpPr>
        <p:spPr>
          <a:xfrm>
            <a:off x="729816" y="4103433"/>
            <a:ext cx="2481079" cy="5195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Сложное междисциплинарное взаимодействие</a:t>
            </a:r>
            <a:endParaRPr lang="en-US" sz="12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30032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977303"/>
            <a:ext cx="8621560" cy="3831434"/>
          </a:xfrm>
          <a:prstGeom prst="roundRect">
            <a:avLst>
              <a:gd name="adj" fmla="val 5632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615553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Научный центр мирового уровня «Цифровой биодизайн и персонализированное здравоохранение»</a:t>
            </a:r>
          </a:p>
        </p:txBody>
      </p:sp>
      <p:sp>
        <p:nvSpPr>
          <p:cNvPr id="6" name="Google Shape;116;p31">
            <a:extLst>
              <a:ext uri="{FF2B5EF4-FFF2-40B4-BE49-F238E27FC236}">
                <a16:creationId xmlns:a16="http://schemas.microsoft.com/office/drawing/2014/main" id="{7E9C5E39-89A4-0387-5F83-0BBE1524CFD7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6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E3B35-D4B7-86EC-C776-29A0DA1AED59}"/>
              </a:ext>
            </a:extLst>
          </p:cNvPr>
          <p:cNvSpPr txBox="1"/>
          <p:nvPr/>
        </p:nvSpPr>
        <p:spPr>
          <a:xfrm>
            <a:off x="394010" y="1139103"/>
            <a:ext cx="31520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Технологическая основа</a:t>
            </a:r>
            <a:r>
              <a:rPr lang="ru-RU" sz="1400" b="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— облачная цифровая экосистема (Платформа) для решения задач биомедицинского домена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EC05096B-DBF3-9ED4-02B9-4D487CE224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897656"/>
              </p:ext>
            </p:extLst>
          </p:nvPr>
        </p:nvGraphicFramePr>
        <p:xfrm>
          <a:off x="88862" y="2093210"/>
          <a:ext cx="3762373" cy="2469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Овал 17">
            <a:extLst>
              <a:ext uri="{FF2B5EF4-FFF2-40B4-BE49-F238E27FC236}">
                <a16:creationId xmlns:a16="http://schemas.microsoft.com/office/drawing/2014/main" id="{41FEFDAE-0DD0-EB3D-4AEC-9CAA0076BE41}"/>
              </a:ext>
            </a:extLst>
          </p:cNvPr>
          <p:cNvSpPr>
            <a:spLocks noChangeAspect="1"/>
          </p:cNvSpPr>
          <p:nvPr/>
        </p:nvSpPr>
        <p:spPr>
          <a:xfrm>
            <a:off x="4447528" y="1513346"/>
            <a:ext cx="248944" cy="248944"/>
          </a:xfrm>
          <a:prstGeom prst="ellipse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C623B0C-A825-82F1-AF33-76E91762C543}"/>
              </a:ext>
            </a:extLst>
          </p:cNvPr>
          <p:cNvCxnSpPr>
            <a:cxnSpLocks/>
            <a:stCxn id="18" idx="4"/>
            <a:endCxn id="29" idx="0"/>
          </p:cNvCxnSpPr>
          <p:nvPr/>
        </p:nvCxnSpPr>
        <p:spPr>
          <a:xfrm>
            <a:off x="4572000" y="1762290"/>
            <a:ext cx="0" cy="943092"/>
          </a:xfrm>
          <a:prstGeom prst="straightConnector1">
            <a:avLst/>
          </a:prstGeom>
          <a:ln w="12700">
            <a:solidFill>
              <a:srgbClr val="22222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D681C69-CDB6-B49C-3953-B5F361471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04530" y="1561618"/>
            <a:ext cx="152400" cy="1524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A7B469BD-F0D7-266F-F5FF-80A029681523}"/>
              </a:ext>
            </a:extLst>
          </p:cNvPr>
          <p:cNvSpPr>
            <a:spLocks noChangeAspect="1"/>
          </p:cNvSpPr>
          <p:nvPr/>
        </p:nvSpPr>
        <p:spPr>
          <a:xfrm>
            <a:off x="4447528" y="3897419"/>
            <a:ext cx="248944" cy="248944"/>
          </a:xfrm>
          <a:prstGeom prst="ellipse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AA2DC8D-ED80-56EF-AA8D-5CB41691D0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04530" y="3945691"/>
            <a:ext cx="152400" cy="152400"/>
          </a:xfrm>
          <a:prstGeom prst="rect">
            <a:avLst/>
          </a:prstGeom>
        </p:spPr>
      </p:pic>
      <p:sp>
        <p:nvSpPr>
          <p:cNvPr id="29" name="Овал 28">
            <a:extLst>
              <a:ext uri="{FF2B5EF4-FFF2-40B4-BE49-F238E27FC236}">
                <a16:creationId xmlns:a16="http://schemas.microsoft.com/office/drawing/2014/main" id="{E49A5039-6873-DE40-D179-9E138F8B4E48}"/>
              </a:ext>
            </a:extLst>
          </p:cNvPr>
          <p:cNvSpPr>
            <a:spLocks noChangeAspect="1"/>
          </p:cNvSpPr>
          <p:nvPr/>
        </p:nvSpPr>
        <p:spPr>
          <a:xfrm>
            <a:off x="4447528" y="2705382"/>
            <a:ext cx="248944" cy="248944"/>
          </a:xfrm>
          <a:prstGeom prst="ellipse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AF581A0-D11E-3268-E61C-0BB5F6E7F858}"/>
              </a:ext>
            </a:extLst>
          </p:cNvPr>
          <p:cNvCxnSpPr>
            <a:cxnSpLocks/>
            <a:stCxn id="26" idx="0"/>
            <a:endCxn id="29" idx="4"/>
          </p:cNvCxnSpPr>
          <p:nvPr/>
        </p:nvCxnSpPr>
        <p:spPr>
          <a:xfrm flipV="1">
            <a:off x="4572000" y="2954326"/>
            <a:ext cx="0" cy="943093"/>
          </a:xfrm>
          <a:prstGeom prst="straightConnector1">
            <a:avLst/>
          </a:prstGeom>
          <a:ln w="12700">
            <a:solidFill>
              <a:srgbClr val="22222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F035E42-F4D6-A5D0-0907-5DD6C4F2B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04530" y="2753654"/>
            <a:ext cx="152400" cy="152400"/>
          </a:xfrm>
          <a:prstGeom prst="rect">
            <a:avLst/>
          </a:prstGeom>
        </p:spPr>
      </p:pic>
      <p:sp>
        <p:nvSpPr>
          <p:cNvPr id="256" name="Rectangle 31">
            <a:extLst>
              <a:ext uri="{FF2B5EF4-FFF2-40B4-BE49-F238E27FC236}">
                <a16:creationId xmlns:a16="http://schemas.microsoft.com/office/drawing/2014/main" id="{1BE13774-D6E9-6089-2EA3-47E1F0519639}"/>
              </a:ext>
            </a:extLst>
          </p:cNvPr>
          <p:cNvSpPr/>
          <p:nvPr/>
        </p:nvSpPr>
        <p:spPr>
          <a:xfrm>
            <a:off x="5875320" y="1273059"/>
            <a:ext cx="150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2020</a:t>
            </a:r>
            <a:endParaRPr lang="en-US" b="1" baseline="30000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57" name="Google Shape;10065;p62">
            <a:extLst>
              <a:ext uri="{FF2B5EF4-FFF2-40B4-BE49-F238E27FC236}">
                <a16:creationId xmlns:a16="http://schemas.microsoft.com/office/drawing/2014/main" id="{B95A5FD8-697E-FC3E-F8B6-CD243097A4FB}"/>
              </a:ext>
            </a:extLst>
          </p:cNvPr>
          <p:cNvSpPr/>
          <p:nvPr/>
        </p:nvSpPr>
        <p:spPr>
          <a:xfrm>
            <a:off x="5268414" y="1367818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11846" h="11878" extrusionOk="0">
                <a:moveTo>
                  <a:pt x="1733" y="3466"/>
                </a:moveTo>
                <a:cubicBezTo>
                  <a:pt x="1922" y="3466"/>
                  <a:pt x="2080" y="3624"/>
                  <a:pt x="2080" y="3813"/>
                </a:cubicBezTo>
                <a:cubicBezTo>
                  <a:pt x="2080" y="4002"/>
                  <a:pt x="1922" y="4159"/>
                  <a:pt x="1733" y="4159"/>
                </a:cubicBezTo>
                <a:lnTo>
                  <a:pt x="693" y="4159"/>
                </a:lnTo>
                <a:lnTo>
                  <a:pt x="693" y="3466"/>
                </a:lnTo>
                <a:close/>
                <a:moveTo>
                  <a:pt x="1418" y="4821"/>
                </a:moveTo>
                <a:lnTo>
                  <a:pt x="1418" y="6963"/>
                </a:lnTo>
                <a:lnTo>
                  <a:pt x="693" y="6963"/>
                </a:lnTo>
                <a:lnTo>
                  <a:pt x="693" y="4821"/>
                </a:lnTo>
                <a:close/>
                <a:moveTo>
                  <a:pt x="1733" y="7656"/>
                </a:moveTo>
                <a:cubicBezTo>
                  <a:pt x="1922" y="7656"/>
                  <a:pt x="2080" y="7814"/>
                  <a:pt x="2080" y="8034"/>
                </a:cubicBezTo>
                <a:cubicBezTo>
                  <a:pt x="2080" y="8223"/>
                  <a:pt x="1922" y="8381"/>
                  <a:pt x="1733" y="8381"/>
                </a:cubicBezTo>
                <a:lnTo>
                  <a:pt x="693" y="8381"/>
                </a:lnTo>
                <a:lnTo>
                  <a:pt x="693" y="7656"/>
                </a:lnTo>
                <a:close/>
                <a:moveTo>
                  <a:pt x="9389" y="2080"/>
                </a:moveTo>
                <a:cubicBezTo>
                  <a:pt x="9609" y="2080"/>
                  <a:pt x="9767" y="2237"/>
                  <a:pt x="9767" y="2426"/>
                </a:cubicBezTo>
                <a:lnTo>
                  <a:pt x="9767" y="9389"/>
                </a:lnTo>
                <a:cubicBezTo>
                  <a:pt x="9767" y="9610"/>
                  <a:pt x="9609" y="9767"/>
                  <a:pt x="9389" y="9767"/>
                </a:cubicBezTo>
                <a:lnTo>
                  <a:pt x="2426" y="9767"/>
                </a:lnTo>
                <a:cubicBezTo>
                  <a:pt x="2237" y="9767"/>
                  <a:pt x="2080" y="9610"/>
                  <a:pt x="2080" y="9389"/>
                </a:cubicBezTo>
                <a:lnTo>
                  <a:pt x="2080" y="9011"/>
                </a:lnTo>
                <a:cubicBezTo>
                  <a:pt x="2458" y="8853"/>
                  <a:pt x="2773" y="8507"/>
                  <a:pt x="2773" y="8034"/>
                </a:cubicBezTo>
                <a:cubicBezTo>
                  <a:pt x="2773" y="7562"/>
                  <a:pt x="2521" y="7184"/>
                  <a:pt x="2080" y="7026"/>
                </a:cubicBezTo>
                <a:lnTo>
                  <a:pt x="2080" y="4789"/>
                </a:lnTo>
                <a:cubicBezTo>
                  <a:pt x="2458" y="4632"/>
                  <a:pt x="2773" y="4285"/>
                  <a:pt x="2773" y="3813"/>
                </a:cubicBezTo>
                <a:cubicBezTo>
                  <a:pt x="2773" y="3340"/>
                  <a:pt x="2521" y="2994"/>
                  <a:pt x="2080" y="2836"/>
                </a:cubicBezTo>
                <a:lnTo>
                  <a:pt x="2080" y="2426"/>
                </a:lnTo>
                <a:cubicBezTo>
                  <a:pt x="2080" y="2237"/>
                  <a:pt x="2237" y="2080"/>
                  <a:pt x="2426" y="2080"/>
                </a:cubicBezTo>
                <a:close/>
                <a:moveTo>
                  <a:pt x="9389" y="694"/>
                </a:moveTo>
                <a:cubicBezTo>
                  <a:pt x="10334" y="694"/>
                  <a:pt x="11121" y="1481"/>
                  <a:pt x="11121" y="2426"/>
                </a:cubicBezTo>
                <a:lnTo>
                  <a:pt x="11121" y="9389"/>
                </a:lnTo>
                <a:cubicBezTo>
                  <a:pt x="11121" y="10334"/>
                  <a:pt x="10334" y="11122"/>
                  <a:pt x="9389" y="11122"/>
                </a:cubicBezTo>
                <a:lnTo>
                  <a:pt x="2426" y="11122"/>
                </a:lnTo>
                <a:cubicBezTo>
                  <a:pt x="1481" y="11122"/>
                  <a:pt x="693" y="10334"/>
                  <a:pt x="693" y="9389"/>
                </a:cubicBezTo>
                <a:lnTo>
                  <a:pt x="693" y="9042"/>
                </a:lnTo>
                <a:lnTo>
                  <a:pt x="1418" y="9042"/>
                </a:lnTo>
                <a:lnTo>
                  <a:pt x="1418" y="9389"/>
                </a:lnTo>
                <a:cubicBezTo>
                  <a:pt x="1418" y="9988"/>
                  <a:pt x="1891" y="10429"/>
                  <a:pt x="2426" y="10429"/>
                </a:cubicBezTo>
                <a:lnTo>
                  <a:pt x="9389" y="10429"/>
                </a:lnTo>
                <a:cubicBezTo>
                  <a:pt x="9987" y="10429"/>
                  <a:pt x="10428" y="9956"/>
                  <a:pt x="10428" y="9389"/>
                </a:cubicBezTo>
                <a:lnTo>
                  <a:pt x="10428" y="2426"/>
                </a:lnTo>
                <a:cubicBezTo>
                  <a:pt x="10428" y="1828"/>
                  <a:pt x="9956" y="1418"/>
                  <a:pt x="9389" y="1418"/>
                </a:cubicBezTo>
                <a:lnTo>
                  <a:pt x="2426" y="1418"/>
                </a:lnTo>
                <a:cubicBezTo>
                  <a:pt x="1828" y="1418"/>
                  <a:pt x="1418" y="1891"/>
                  <a:pt x="1418" y="2426"/>
                </a:cubicBezTo>
                <a:lnTo>
                  <a:pt x="1418" y="2773"/>
                </a:lnTo>
                <a:lnTo>
                  <a:pt x="693" y="2773"/>
                </a:lnTo>
                <a:lnTo>
                  <a:pt x="693" y="2426"/>
                </a:lnTo>
                <a:cubicBezTo>
                  <a:pt x="693" y="1481"/>
                  <a:pt x="1481" y="694"/>
                  <a:pt x="2426" y="694"/>
                </a:cubicBezTo>
                <a:close/>
                <a:moveTo>
                  <a:pt x="2426" y="1"/>
                </a:moveTo>
                <a:cubicBezTo>
                  <a:pt x="1103" y="1"/>
                  <a:pt x="0" y="1103"/>
                  <a:pt x="0" y="2426"/>
                </a:cubicBezTo>
                <a:lnTo>
                  <a:pt x="0" y="3151"/>
                </a:lnTo>
                <a:lnTo>
                  <a:pt x="0" y="4506"/>
                </a:lnTo>
                <a:lnTo>
                  <a:pt x="0" y="7341"/>
                </a:lnTo>
                <a:lnTo>
                  <a:pt x="0" y="8727"/>
                </a:lnTo>
                <a:lnTo>
                  <a:pt x="0" y="9452"/>
                </a:lnTo>
                <a:cubicBezTo>
                  <a:pt x="0" y="10775"/>
                  <a:pt x="1103" y="11878"/>
                  <a:pt x="2426" y="11878"/>
                </a:cubicBezTo>
                <a:lnTo>
                  <a:pt x="9389" y="11878"/>
                </a:lnTo>
                <a:cubicBezTo>
                  <a:pt x="10743" y="11878"/>
                  <a:pt x="11846" y="10775"/>
                  <a:pt x="11846" y="9452"/>
                </a:cubicBezTo>
                <a:lnTo>
                  <a:pt x="11846" y="2458"/>
                </a:lnTo>
                <a:cubicBezTo>
                  <a:pt x="11846" y="1103"/>
                  <a:pt x="10743" y="1"/>
                  <a:pt x="9389" y="1"/>
                </a:cubicBezTo>
                <a:close/>
              </a:path>
            </a:pathLst>
          </a:custGeom>
          <a:solidFill>
            <a:srgbClr val="3A77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" name="Rectangle 25">
            <a:extLst>
              <a:ext uri="{FF2B5EF4-FFF2-40B4-BE49-F238E27FC236}">
                <a16:creationId xmlns:a16="http://schemas.microsoft.com/office/drawing/2014/main" id="{2E39F772-82C2-62CB-5927-82916BE88A63}"/>
              </a:ext>
            </a:extLst>
          </p:cNvPr>
          <p:cNvSpPr/>
          <p:nvPr/>
        </p:nvSpPr>
        <p:spPr>
          <a:xfrm>
            <a:off x="5875320" y="1571552"/>
            <a:ext cx="27482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PT Sans" panose="020B0503020203020204" pitchFamily="34" charset="-52"/>
                <a:ea typeface="PT Sans" panose="020B0503020203020204" pitchFamily="34" charset="-52"/>
                <a:cs typeface="Open Sans" panose="020B0606030504020204" pitchFamily="34" charset="0"/>
              </a:rPr>
              <a:t>Определение требований, техническое проектирование, макет</a:t>
            </a:r>
            <a:endParaRPr lang="en-US" sz="1000" dirty="0">
              <a:latin typeface="PT Sans" panose="020B0503020203020204" pitchFamily="34" charset="-52"/>
              <a:ea typeface="PT Sans" panose="020B0503020203020204" pitchFamily="34" charset="-52"/>
              <a:cs typeface="Open Sans" panose="020B0606030504020204" pitchFamily="34" charset="0"/>
            </a:endParaRPr>
          </a:p>
        </p:txBody>
      </p:sp>
      <p:sp>
        <p:nvSpPr>
          <p:cNvPr id="259" name="Rectangle 31">
            <a:extLst>
              <a:ext uri="{FF2B5EF4-FFF2-40B4-BE49-F238E27FC236}">
                <a16:creationId xmlns:a16="http://schemas.microsoft.com/office/drawing/2014/main" id="{38D3B7A3-220A-FF44-0FEA-506C14E0A601}"/>
              </a:ext>
            </a:extLst>
          </p:cNvPr>
          <p:cNvSpPr/>
          <p:nvPr/>
        </p:nvSpPr>
        <p:spPr>
          <a:xfrm>
            <a:off x="5879037" y="3657132"/>
            <a:ext cx="150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86688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2025</a:t>
            </a:r>
            <a:endParaRPr lang="en-US" b="1" baseline="30000" dirty="0">
              <a:solidFill>
                <a:srgbClr val="E86688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61" name="Rectangle 25">
            <a:extLst>
              <a:ext uri="{FF2B5EF4-FFF2-40B4-BE49-F238E27FC236}">
                <a16:creationId xmlns:a16="http://schemas.microsoft.com/office/drawing/2014/main" id="{12ED141A-FB6C-F52F-CCAC-26C0E2A00BBB}"/>
              </a:ext>
            </a:extLst>
          </p:cNvPr>
          <p:cNvSpPr/>
          <p:nvPr/>
        </p:nvSpPr>
        <p:spPr>
          <a:xfrm>
            <a:off x="5879037" y="3955625"/>
            <a:ext cx="27482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PT Sans" panose="020B0503020203020204" pitchFamily="34" charset="-52"/>
                <a:ea typeface="PT Sans" panose="020B0503020203020204" pitchFamily="34" charset="-52"/>
                <a:cs typeface="Open Sans" panose="020B0606030504020204" pitchFamily="34" charset="0"/>
              </a:rPr>
              <a:t>Прототип Платформы, готовый к</a:t>
            </a:r>
            <a:r>
              <a:rPr lang="ru-RU" sz="1000" dirty="0">
                <a:latin typeface="PT Root UI" panose="020B0303020202020204" pitchFamily="34" charset="-52"/>
                <a:ea typeface="PT Root UI" panose="020B0303020202020204" pitchFamily="34" charset="-52"/>
                <a:cs typeface="Open Sans" panose="020B0606030504020204" pitchFamily="34" charset="0"/>
              </a:rPr>
              <a:t> </a:t>
            </a:r>
            <a:r>
              <a:rPr lang="ru-RU" sz="1000" dirty="0">
                <a:latin typeface="PT Sans" panose="020B0503020203020204" pitchFamily="34" charset="-52"/>
                <a:ea typeface="PT Sans" panose="020B0503020203020204" pitchFamily="34" charset="-52"/>
                <a:cs typeface="Open Sans" panose="020B0606030504020204" pitchFamily="34" charset="0"/>
              </a:rPr>
              <a:t>промышленной эксплуатации</a:t>
            </a:r>
          </a:p>
        </p:txBody>
      </p:sp>
      <p:sp>
        <p:nvSpPr>
          <p:cNvPr id="262" name="Rectangle 31">
            <a:extLst>
              <a:ext uri="{FF2B5EF4-FFF2-40B4-BE49-F238E27FC236}">
                <a16:creationId xmlns:a16="http://schemas.microsoft.com/office/drawing/2014/main" id="{FDB1D28A-3448-220A-B92A-756A7BFEB219}"/>
              </a:ext>
            </a:extLst>
          </p:cNvPr>
          <p:cNvSpPr/>
          <p:nvPr/>
        </p:nvSpPr>
        <p:spPr>
          <a:xfrm>
            <a:off x="5875320" y="2550484"/>
            <a:ext cx="150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366BC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2023</a:t>
            </a:r>
            <a:endParaRPr lang="en-US" b="1" baseline="30000" dirty="0">
              <a:solidFill>
                <a:srgbClr val="9366BC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64" name="Rectangle 25">
            <a:extLst>
              <a:ext uri="{FF2B5EF4-FFF2-40B4-BE49-F238E27FC236}">
                <a16:creationId xmlns:a16="http://schemas.microsoft.com/office/drawing/2014/main" id="{79BE8B07-28CA-2B72-42D1-349340484E85}"/>
              </a:ext>
            </a:extLst>
          </p:cNvPr>
          <p:cNvSpPr/>
          <p:nvPr/>
        </p:nvSpPr>
        <p:spPr>
          <a:xfrm>
            <a:off x="5875320" y="2848977"/>
            <a:ext cx="27482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PT Sans" panose="020B0503020203020204" pitchFamily="34" charset="-52"/>
                <a:ea typeface="PT Sans" panose="020B0503020203020204" pitchFamily="34" charset="-52"/>
                <a:cs typeface="Open Sans" panose="020B0606030504020204" pitchFamily="34" charset="0"/>
              </a:rPr>
              <a:t>Начало опытной эксплуатации</a:t>
            </a:r>
          </a:p>
        </p:txBody>
      </p:sp>
      <p:sp>
        <p:nvSpPr>
          <p:cNvPr id="265" name="Shape 2526">
            <a:extLst>
              <a:ext uri="{FF2B5EF4-FFF2-40B4-BE49-F238E27FC236}">
                <a16:creationId xmlns:a16="http://schemas.microsoft.com/office/drawing/2014/main" id="{1887FE51-E58A-5840-B2F8-841B7232B65A}"/>
              </a:ext>
            </a:extLst>
          </p:cNvPr>
          <p:cNvSpPr/>
          <p:nvPr/>
        </p:nvSpPr>
        <p:spPr>
          <a:xfrm>
            <a:off x="5268414" y="2565911"/>
            <a:ext cx="540000" cy="54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ln w="25400">
            <a:solidFill>
              <a:srgbClr val="936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272" name="Shape 2540">
            <a:extLst>
              <a:ext uri="{FF2B5EF4-FFF2-40B4-BE49-F238E27FC236}">
                <a16:creationId xmlns:a16="http://schemas.microsoft.com/office/drawing/2014/main" id="{51F61316-668E-1CBF-EA8D-9444DF77F027}"/>
              </a:ext>
            </a:extLst>
          </p:cNvPr>
          <p:cNvSpPr/>
          <p:nvPr/>
        </p:nvSpPr>
        <p:spPr>
          <a:xfrm>
            <a:off x="5268414" y="3751891"/>
            <a:ext cx="540000" cy="54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noFill/>
          <a:ln w="28575">
            <a:solidFill>
              <a:srgbClr val="E86688"/>
            </a:solidFill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7484FA-255E-8D93-E192-AA8D0C95D0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pic>
        <p:nvPicPr>
          <p:cNvPr id="11" name="Google Shape;148;p30">
            <a:extLst>
              <a:ext uri="{FF2B5EF4-FFF2-40B4-BE49-F238E27FC236}">
                <a16:creationId xmlns:a16="http://schemas.microsoft.com/office/drawing/2014/main" id="{9680253B-2819-7A4F-DFD8-41BBF0F69E8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645156" y="93648"/>
            <a:ext cx="387013" cy="482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131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831859"/>
            <a:ext cx="8621560" cy="707009"/>
          </a:xfrm>
          <a:prstGeom prst="roundRect">
            <a:avLst>
              <a:gd name="adj" fmla="val 23590"/>
            </a:avLst>
          </a:prstGeom>
          <a:solidFill>
            <a:schemeClr val="bg1"/>
          </a:solidFill>
          <a:ln>
            <a:solidFill>
              <a:srgbClr val="3A77B2"/>
            </a:solidFill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6" name="Google Shape;116;p31">
            <a:extLst>
              <a:ext uri="{FF2B5EF4-FFF2-40B4-BE49-F238E27FC236}">
                <a16:creationId xmlns:a16="http://schemas.microsoft.com/office/drawing/2014/main" id="{7E9C5E39-89A4-0387-5F83-0BBE1524CFD7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7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C891B2B-40BD-65B9-FB8F-91A5F3B5A6F7}"/>
              </a:ext>
            </a:extLst>
          </p:cNvPr>
          <p:cNvSpPr/>
          <p:nvPr/>
        </p:nvSpPr>
        <p:spPr>
          <a:xfrm>
            <a:off x="261220" y="1718512"/>
            <a:ext cx="2705004" cy="1388961"/>
          </a:xfrm>
          <a:prstGeom prst="roundRect">
            <a:avLst>
              <a:gd name="adj" fmla="val 17553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6E03787-5135-C4AE-0251-243910A61D9F}"/>
              </a:ext>
            </a:extLst>
          </p:cNvPr>
          <p:cNvSpPr/>
          <p:nvPr/>
        </p:nvSpPr>
        <p:spPr>
          <a:xfrm>
            <a:off x="261220" y="3286219"/>
            <a:ext cx="4176965" cy="1485344"/>
          </a:xfrm>
          <a:prstGeom prst="roundRect">
            <a:avLst>
              <a:gd name="adj" fmla="val 17553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81235CE-EF4B-8612-3A97-5EF54AC06A6B}"/>
              </a:ext>
            </a:extLst>
          </p:cNvPr>
          <p:cNvSpPr/>
          <p:nvPr/>
        </p:nvSpPr>
        <p:spPr>
          <a:xfrm>
            <a:off x="4699405" y="3286219"/>
            <a:ext cx="4183374" cy="1485344"/>
          </a:xfrm>
          <a:prstGeom prst="roundRect">
            <a:avLst>
              <a:gd name="adj" fmla="val 17553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64177-B616-C086-5938-B20259DDBFF4}"/>
              </a:ext>
            </a:extLst>
          </p:cNvPr>
          <p:cNvSpPr txBox="1"/>
          <p:nvPr/>
        </p:nvSpPr>
        <p:spPr>
          <a:xfrm>
            <a:off x="550383" y="2611990"/>
            <a:ext cx="2118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Сбор и надежное хранение</a:t>
            </a:r>
          </a:p>
          <a:p>
            <a:pPr algn="ctr"/>
            <a:r>
              <a:rPr lang="ru-RU" sz="9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больших медицинских данных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C120298-1D5F-B169-33B6-D8468560D666}"/>
              </a:ext>
            </a:extLst>
          </p:cNvPr>
          <p:cNvSpPr/>
          <p:nvPr/>
        </p:nvSpPr>
        <p:spPr>
          <a:xfrm>
            <a:off x="3219498" y="1705215"/>
            <a:ext cx="2705004" cy="1388961"/>
          </a:xfrm>
          <a:prstGeom prst="roundRect">
            <a:avLst>
              <a:gd name="adj" fmla="val 17553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8D8B892-DEF1-3AF1-0111-F6EA86061E8B}"/>
              </a:ext>
            </a:extLst>
          </p:cNvPr>
          <p:cNvSpPr/>
          <p:nvPr/>
        </p:nvSpPr>
        <p:spPr>
          <a:xfrm>
            <a:off x="6177775" y="1705214"/>
            <a:ext cx="2705004" cy="1388961"/>
          </a:xfrm>
          <a:prstGeom prst="roundRect">
            <a:avLst>
              <a:gd name="adj" fmla="val 17553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DA0B01-9315-D7BE-CFBD-F906DDB8ED09}"/>
              </a:ext>
            </a:extLst>
          </p:cNvPr>
          <p:cNvSpPr txBox="1"/>
          <p:nvPr/>
        </p:nvSpPr>
        <p:spPr>
          <a:xfrm>
            <a:off x="3308861" y="2611990"/>
            <a:ext cx="249121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Объединение исследователей в</a:t>
            </a:r>
            <a:r>
              <a:rPr lang="ru-RU" sz="900" strike="noStrike" spc="-1" dirty="0">
                <a:solidFill>
                  <a:srgbClr val="222223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 междисциплинарные </a:t>
            </a:r>
            <a:r>
              <a:rPr lang="ru-RU" sz="9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команды, обеспечение совместной работы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E95026-10A9-085F-8C98-C87CF8C3139E}"/>
              </a:ext>
            </a:extLst>
          </p:cNvPr>
          <p:cNvSpPr txBox="1"/>
          <p:nvPr/>
        </p:nvSpPr>
        <p:spPr>
          <a:xfrm>
            <a:off x="6470911" y="2611990"/>
            <a:ext cx="2118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Внедрение результатов в</a:t>
            </a:r>
            <a:r>
              <a:rPr lang="ru-RU" sz="900" strike="noStrike" spc="-1" dirty="0">
                <a:solidFill>
                  <a:srgbClr val="222223"/>
                </a:solidFill>
                <a:latin typeface="PT Root UI" panose="020B0303020202020204" pitchFamily="34" charset="-52"/>
                <a:ea typeface="PT Root UI" panose="020B0303020202020204" pitchFamily="34" charset="-52"/>
              </a:rPr>
              <a:t> </a:t>
            </a:r>
            <a:r>
              <a:rPr lang="ru-RU" sz="9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реальный сектор 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8362C9A2-C65C-EA19-9AC0-FBC885EA994B}"/>
              </a:ext>
            </a:extLst>
          </p:cNvPr>
          <p:cNvSpPr>
            <a:spLocks noChangeAspect="1"/>
          </p:cNvSpPr>
          <p:nvPr/>
        </p:nvSpPr>
        <p:spPr>
          <a:xfrm>
            <a:off x="1537749" y="1633214"/>
            <a:ext cx="144000" cy="144000"/>
          </a:xfrm>
          <a:prstGeom prst="ellipse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8F2F3D2-EDD8-96C5-3A52-30E15ED1C4AF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1609749" y="1551137"/>
            <a:ext cx="0" cy="82077"/>
          </a:xfrm>
          <a:prstGeom prst="straightConnector1">
            <a:avLst/>
          </a:prstGeom>
          <a:ln w="12700">
            <a:solidFill>
              <a:srgbClr val="3A77B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>
            <a:extLst>
              <a:ext uri="{FF2B5EF4-FFF2-40B4-BE49-F238E27FC236}">
                <a16:creationId xmlns:a16="http://schemas.microsoft.com/office/drawing/2014/main" id="{6B6CCF95-80F5-51B8-3F21-E7DF8B6D2ECB}"/>
              </a:ext>
            </a:extLst>
          </p:cNvPr>
          <p:cNvSpPr>
            <a:spLocks noChangeAspect="1"/>
          </p:cNvSpPr>
          <p:nvPr/>
        </p:nvSpPr>
        <p:spPr>
          <a:xfrm>
            <a:off x="4500000" y="1633214"/>
            <a:ext cx="144000" cy="144000"/>
          </a:xfrm>
          <a:prstGeom prst="ellipse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7A3E0092-5D60-463F-9853-03C0DCD0F6A8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4572000" y="1551137"/>
            <a:ext cx="0" cy="82077"/>
          </a:xfrm>
          <a:prstGeom prst="straightConnector1">
            <a:avLst/>
          </a:prstGeom>
          <a:ln w="12700">
            <a:solidFill>
              <a:srgbClr val="3A77B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>
            <a:extLst>
              <a:ext uri="{FF2B5EF4-FFF2-40B4-BE49-F238E27FC236}">
                <a16:creationId xmlns:a16="http://schemas.microsoft.com/office/drawing/2014/main" id="{2A2972F5-BCF0-9186-2FBB-550DD034C061}"/>
              </a:ext>
            </a:extLst>
          </p:cNvPr>
          <p:cNvSpPr>
            <a:spLocks noChangeAspect="1"/>
          </p:cNvSpPr>
          <p:nvPr/>
        </p:nvSpPr>
        <p:spPr>
          <a:xfrm>
            <a:off x="7458277" y="1633214"/>
            <a:ext cx="144000" cy="144000"/>
          </a:xfrm>
          <a:prstGeom prst="ellipse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2D076B90-985A-CC09-E118-A42F0F0081A9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7530277" y="1551137"/>
            <a:ext cx="0" cy="82077"/>
          </a:xfrm>
          <a:prstGeom prst="straightConnector1">
            <a:avLst/>
          </a:prstGeom>
          <a:ln w="12700">
            <a:solidFill>
              <a:srgbClr val="3A77B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3FD299F6-634A-AACA-EDC0-035550B5E3E6}"/>
              </a:ext>
            </a:extLst>
          </p:cNvPr>
          <p:cNvSpPr>
            <a:spLocks noChangeAspect="1"/>
          </p:cNvSpPr>
          <p:nvPr/>
        </p:nvSpPr>
        <p:spPr>
          <a:xfrm>
            <a:off x="3020861" y="3221441"/>
            <a:ext cx="144000" cy="144000"/>
          </a:xfrm>
          <a:prstGeom prst="ellipse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D9778A59-AF17-10DD-7444-513C6E78C0B9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3092861" y="1551137"/>
            <a:ext cx="0" cy="1670304"/>
          </a:xfrm>
          <a:prstGeom prst="straightConnector1">
            <a:avLst/>
          </a:prstGeom>
          <a:ln w="12700">
            <a:solidFill>
              <a:srgbClr val="3A77B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Овал 256">
            <a:extLst>
              <a:ext uri="{FF2B5EF4-FFF2-40B4-BE49-F238E27FC236}">
                <a16:creationId xmlns:a16="http://schemas.microsoft.com/office/drawing/2014/main" id="{7A26695E-1A29-B952-FED2-459FFA83F4EC}"/>
              </a:ext>
            </a:extLst>
          </p:cNvPr>
          <p:cNvSpPr>
            <a:spLocks noChangeAspect="1"/>
          </p:cNvSpPr>
          <p:nvPr/>
        </p:nvSpPr>
        <p:spPr>
          <a:xfrm>
            <a:off x="5989299" y="3218335"/>
            <a:ext cx="144000" cy="144000"/>
          </a:xfrm>
          <a:prstGeom prst="ellipse">
            <a:avLst/>
          </a:prstGeom>
          <a:solidFill>
            <a:srgbClr val="3A7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8" name="Прямая со стрелкой 257">
            <a:extLst>
              <a:ext uri="{FF2B5EF4-FFF2-40B4-BE49-F238E27FC236}">
                <a16:creationId xmlns:a16="http://schemas.microsoft.com/office/drawing/2014/main" id="{3E9473A4-C5FD-0A7B-C2F7-F5EC320CDF0B}"/>
              </a:ext>
            </a:extLst>
          </p:cNvPr>
          <p:cNvCxnSpPr>
            <a:cxnSpLocks/>
            <a:stCxn id="257" idx="0"/>
          </p:cNvCxnSpPr>
          <p:nvPr/>
        </p:nvCxnSpPr>
        <p:spPr>
          <a:xfrm flipV="1">
            <a:off x="6061299" y="1548031"/>
            <a:ext cx="0" cy="1670304"/>
          </a:xfrm>
          <a:prstGeom prst="straightConnector1">
            <a:avLst/>
          </a:prstGeom>
          <a:ln w="12700">
            <a:solidFill>
              <a:srgbClr val="3A77B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>
            <a:extLst>
              <a:ext uri="{FF2B5EF4-FFF2-40B4-BE49-F238E27FC236}">
                <a16:creationId xmlns:a16="http://schemas.microsoft.com/office/drawing/2014/main" id="{18B6395B-1B17-0909-8779-2A5E8F36BE3C}"/>
              </a:ext>
            </a:extLst>
          </p:cNvPr>
          <p:cNvSpPr txBox="1"/>
          <p:nvPr/>
        </p:nvSpPr>
        <p:spPr>
          <a:xfrm>
            <a:off x="550382" y="4279996"/>
            <a:ext cx="35978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Управление размеченными данными, синхронизация экспертов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FF4D9FC9-5FDD-4C0E-8BF4-BCC216518F49}"/>
              </a:ext>
            </a:extLst>
          </p:cNvPr>
          <p:cNvSpPr txBox="1"/>
          <p:nvPr/>
        </p:nvSpPr>
        <p:spPr>
          <a:xfrm>
            <a:off x="4988312" y="4279996"/>
            <a:ext cx="3601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Быстрая проверка гипотез, проведение экспериментов, получение работоспособных моделей ИИ</a:t>
            </a:r>
          </a:p>
        </p:txBody>
      </p:sp>
      <p:sp>
        <p:nvSpPr>
          <p:cNvPr id="261" name="Овал 260">
            <a:extLst>
              <a:ext uri="{FF2B5EF4-FFF2-40B4-BE49-F238E27FC236}">
                <a16:creationId xmlns:a16="http://schemas.microsoft.com/office/drawing/2014/main" id="{76DA1932-BE03-4C1C-4559-0C00656905B4}"/>
              </a:ext>
            </a:extLst>
          </p:cNvPr>
          <p:cNvSpPr>
            <a:spLocks noChangeAspect="1"/>
          </p:cNvSpPr>
          <p:nvPr/>
        </p:nvSpPr>
        <p:spPr>
          <a:xfrm>
            <a:off x="4355999" y="1861374"/>
            <a:ext cx="432000" cy="432000"/>
          </a:xfrm>
          <a:prstGeom prst="ellipse">
            <a:avLst/>
          </a:prstGeom>
          <a:solidFill>
            <a:srgbClr val="9366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2" name="Овал 261">
            <a:extLst>
              <a:ext uri="{FF2B5EF4-FFF2-40B4-BE49-F238E27FC236}">
                <a16:creationId xmlns:a16="http://schemas.microsoft.com/office/drawing/2014/main" id="{9A6C254E-18A8-102A-9894-74D5D2C906CA}"/>
              </a:ext>
            </a:extLst>
          </p:cNvPr>
          <p:cNvSpPr>
            <a:spLocks noChangeAspect="1"/>
          </p:cNvSpPr>
          <p:nvPr/>
        </p:nvSpPr>
        <p:spPr>
          <a:xfrm>
            <a:off x="7314277" y="1887710"/>
            <a:ext cx="432000" cy="432000"/>
          </a:xfrm>
          <a:prstGeom prst="ellipse">
            <a:avLst/>
          </a:prstGeom>
          <a:solidFill>
            <a:srgbClr val="9366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3" name="Овал 262">
            <a:extLst>
              <a:ext uri="{FF2B5EF4-FFF2-40B4-BE49-F238E27FC236}">
                <a16:creationId xmlns:a16="http://schemas.microsoft.com/office/drawing/2014/main" id="{11EED789-4FDB-B9A7-E5B3-0B3E6552883C}"/>
              </a:ext>
            </a:extLst>
          </p:cNvPr>
          <p:cNvSpPr>
            <a:spLocks noChangeAspect="1"/>
          </p:cNvSpPr>
          <p:nvPr/>
        </p:nvSpPr>
        <p:spPr>
          <a:xfrm>
            <a:off x="1393749" y="1865408"/>
            <a:ext cx="432000" cy="432000"/>
          </a:xfrm>
          <a:prstGeom prst="ellipse">
            <a:avLst/>
          </a:prstGeom>
          <a:solidFill>
            <a:srgbClr val="9366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4" name="Овал 263">
            <a:extLst>
              <a:ext uri="{FF2B5EF4-FFF2-40B4-BE49-F238E27FC236}">
                <a16:creationId xmlns:a16="http://schemas.microsoft.com/office/drawing/2014/main" id="{E8BB87E8-401D-3C20-9051-226F52C4C76F}"/>
              </a:ext>
            </a:extLst>
          </p:cNvPr>
          <p:cNvSpPr>
            <a:spLocks noChangeAspect="1"/>
          </p:cNvSpPr>
          <p:nvPr/>
        </p:nvSpPr>
        <p:spPr>
          <a:xfrm>
            <a:off x="2139881" y="3477202"/>
            <a:ext cx="432000" cy="432000"/>
          </a:xfrm>
          <a:prstGeom prst="ellipse">
            <a:avLst/>
          </a:prstGeom>
          <a:solidFill>
            <a:srgbClr val="E866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5" name="Овал 264">
            <a:extLst>
              <a:ext uri="{FF2B5EF4-FFF2-40B4-BE49-F238E27FC236}">
                <a16:creationId xmlns:a16="http://schemas.microsoft.com/office/drawing/2014/main" id="{D5DEEDB9-97A1-3886-C868-02918B6BDCFE}"/>
              </a:ext>
            </a:extLst>
          </p:cNvPr>
          <p:cNvSpPr>
            <a:spLocks noChangeAspect="1"/>
          </p:cNvSpPr>
          <p:nvPr/>
        </p:nvSpPr>
        <p:spPr>
          <a:xfrm>
            <a:off x="6587460" y="3477202"/>
            <a:ext cx="432000" cy="432000"/>
          </a:xfrm>
          <a:prstGeom prst="ellipse">
            <a:avLst/>
          </a:prstGeom>
          <a:solidFill>
            <a:srgbClr val="E866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" name="Freeform 175">
            <a:extLst>
              <a:ext uri="{FF2B5EF4-FFF2-40B4-BE49-F238E27FC236}">
                <a16:creationId xmlns:a16="http://schemas.microsoft.com/office/drawing/2014/main" id="{8DFD3302-B95F-CF6A-8E14-4BF64F311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9080" y="1973414"/>
            <a:ext cx="216000" cy="216000"/>
          </a:xfrm>
          <a:custGeom>
            <a:avLst/>
            <a:gdLst>
              <a:gd name="T0" fmla="*/ 353 w 619"/>
              <a:gd name="T1" fmla="*/ 324 h 634"/>
              <a:gd name="T2" fmla="*/ 353 w 619"/>
              <a:gd name="T3" fmla="*/ 324 h 634"/>
              <a:gd name="T4" fmla="*/ 383 w 619"/>
              <a:gd name="T5" fmla="*/ 191 h 634"/>
              <a:gd name="T6" fmla="*/ 206 w 619"/>
              <a:gd name="T7" fmla="*/ 0 h 634"/>
              <a:gd name="T8" fmla="*/ 29 w 619"/>
              <a:gd name="T9" fmla="*/ 191 h 634"/>
              <a:gd name="T10" fmla="*/ 73 w 619"/>
              <a:gd name="T11" fmla="*/ 324 h 634"/>
              <a:gd name="T12" fmla="*/ 0 w 619"/>
              <a:gd name="T13" fmla="*/ 427 h 634"/>
              <a:gd name="T14" fmla="*/ 0 w 619"/>
              <a:gd name="T15" fmla="*/ 515 h 634"/>
              <a:gd name="T16" fmla="*/ 118 w 619"/>
              <a:gd name="T17" fmla="*/ 633 h 634"/>
              <a:gd name="T18" fmla="*/ 309 w 619"/>
              <a:gd name="T19" fmla="*/ 633 h 634"/>
              <a:gd name="T20" fmla="*/ 427 w 619"/>
              <a:gd name="T21" fmla="*/ 515 h 634"/>
              <a:gd name="T22" fmla="*/ 427 w 619"/>
              <a:gd name="T23" fmla="*/ 427 h 634"/>
              <a:gd name="T24" fmla="*/ 353 w 619"/>
              <a:gd name="T25" fmla="*/ 324 h 634"/>
              <a:gd name="T26" fmla="*/ 73 w 619"/>
              <a:gd name="T27" fmla="*/ 191 h 634"/>
              <a:gd name="T28" fmla="*/ 73 w 619"/>
              <a:gd name="T29" fmla="*/ 191 h 634"/>
              <a:gd name="T30" fmla="*/ 206 w 619"/>
              <a:gd name="T31" fmla="*/ 44 h 634"/>
              <a:gd name="T32" fmla="*/ 353 w 619"/>
              <a:gd name="T33" fmla="*/ 191 h 634"/>
              <a:gd name="T34" fmla="*/ 206 w 619"/>
              <a:gd name="T35" fmla="*/ 353 h 634"/>
              <a:gd name="T36" fmla="*/ 73 w 619"/>
              <a:gd name="T37" fmla="*/ 191 h 634"/>
              <a:gd name="T38" fmla="*/ 383 w 619"/>
              <a:gd name="T39" fmla="*/ 501 h 634"/>
              <a:gd name="T40" fmla="*/ 383 w 619"/>
              <a:gd name="T41" fmla="*/ 501 h 634"/>
              <a:gd name="T42" fmla="*/ 294 w 619"/>
              <a:gd name="T43" fmla="*/ 589 h 634"/>
              <a:gd name="T44" fmla="*/ 132 w 619"/>
              <a:gd name="T45" fmla="*/ 589 h 634"/>
              <a:gd name="T46" fmla="*/ 29 w 619"/>
              <a:gd name="T47" fmla="*/ 501 h 634"/>
              <a:gd name="T48" fmla="*/ 29 w 619"/>
              <a:gd name="T49" fmla="*/ 442 h 634"/>
              <a:gd name="T50" fmla="*/ 103 w 619"/>
              <a:gd name="T51" fmla="*/ 353 h 634"/>
              <a:gd name="T52" fmla="*/ 206 w 619"/>
              <a:gd name="T53" fmla="*/ 398 h 634"/>
              <a:gd name="T54" fmla="*/ 309 w 619"/>
              <a:gd name="T55" fmla="*/ 353 h 634"/>
              <a:gd name="T56" fmla="*/ 383 w 619"/>
              <a:gd name="T57" fmla="*/ 442 h 634"/>
              <a:gd name="T58" fmla="*/ 383 w 619"/>
              <a:gd name="T59" fmla="*/ 501 h 634"/>
              <a:gd name="T60" fmla="*/ 441 w 619"/>
              <a:gd name="T61" fmla="*/ 162 h 634"/>
              <a:gd name="T62" fmla="*/ 441 w 619"/>
              <a:gd name="T63" fmla="*/ 162 h 634"/>
              <a:gd name="T64" fmla="*/ 603 w 619"/>
              <a:gd name="T65" fmla="*/ 162 h 634"/>
              <a:gd name="T66" fmla="*/ 618 w 619"/>
              <a:gd name="T67" fmla="*/ 132 h 634"/>
              <a:gd name="T68" fmla="*/ 603 w 619"/>
              <a:gd name="T69" fmla="*/ 118 h 634"/>
              <a:gd name="T70" fmla="*/ 441 w 619"/>
              <a:gd name="T71" fmla="*/ 118 h 634"/>
              <a:gd name="T72" fmla="*/ 427 w 619"/>
              <a:gd name="T73" fmla="*/ 132 h 634"/>
              <a:gd name="T74" fmla="*/ 441 w 619"/>
              <a:gd name="T75" fmla="*/ 162 h 634"/>
              <a:gd name="T76" fmla="*/ 603 w 619"/>
              <a:gd name="T77" fmla="*/ 471 h 634"/>
              <a:gd name="T78" fmla="*/ 603 w 619"/>
              <a:gd name="T79" fmla="*/ 471 h 634"/>
              <a:gd name="T80" fmla="*/ 486 w 619"/>
              <a:gd name="T81" fmla="*/ 471 h 634"/>
              <a:gd name="T82" fmla="*/ 471 w 619"/>
              <a:gd name="T83" fmla="*/ 486 h 634"/>
              <a:gd name="T84" fmla="*/ 486 w 619"/>
              <a:gd name="T85" fmla="*/ 515 h 634"/>
              <a:gd name="T86" fmla="*/ 603 w 619"/>
              <a:gd name="T87" fmla="*/ 515 h 634"/>
              <a:gd name="T88" fmla="*/ 618 w 619"/>
              <a:gd name="T89" fmla="*/ 486 h 634"/>
              <a:gd name="T90" fmla="*/ 603 w 619"/>
              <a:gd name="T91" fmla="*/ 471 h 634"/>
              <a:gd name="T92" fmla="*/ 603 w 619"/>
              <a:gd name="T93" fmla="*/ 236 h 634"/>
              <a:gd name="T94" fmla="*/ 603 w 619"/>
              <a:gd name="T95" fmla="*/ 236 h 634"/>
              <a:gd name="T96" fmla="*/ 441 w 619"/>
              <a:gd name="T97" fmla="*/ 236 h 634"/>
              <a:gd name="T98" fmla="*/ 427 w 619"/>
              <a:gd name="T99" fmla="*/ 250 h 634"/>
              <a:gd name="T100" fmla="*/ 441 w 619"/>
              <a:gd name="T101" fmla="*/ 280 h 634"/>
              <a:gd name="T102" fmla="*/ 603 w 619"/>
              <a:gd name="T103" fmla="*/ 280 h 634"/>
              <a:gd name="T104" fmla="*/ 618 w 619"/>
              <a:gd name="T105" fmla="*/ 250 h 634"/>
              <a:gd name="T106" fmla="*/ 603 w 619"/>
              <a:gd name="T107" fmla="*/ 236 h 634"/>
              <a:gd name="T108" fmla="*/ 603 w 619"/>
              <a:gd name="T109" fmla="*/ 353 h 634"/>
              <a:gd name="T110" fmla="*/ 603 w 619"/>
              <a:gd name="T111" fmla="*/ 353 h 634"/>
              <a:gd name="T112" fmla="*/ 486 w 619"/>
              <a:gd name="T113" fmla="*/ 353 h 634"/>
              <a:gd name="T114" fmla="*/ 471 w 619"/>
              <a:gd name="T115" fmla="*/ 368 h 634"/>
              <a:gd name="T116" fmla="*/ 486 w 619"/>
              <a:gd name="T117" fmla="*/ 398 h 634"/>
              <a:gd name="T118" fmla="*/ 603 w 619"/>
              <a:gd name="T119" fmla="*/ 398 h 634"/>
              <a:gd name="T120" fmla="*/ 618 w 619"/>
              <a:gd name="T121" fmla="*/ 368 h 634"/>
              <a:gd name="T122" fmla="*/ 603 w 619"/>
              <a:gd name="T123" fmla="*/ 353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19" h="634">
                <a:moveTo>
                  <a:pt x="353" y="324"/>
                </a:moveTo>
                <a:lnTo>
                  <a:pt x="353" y="324"/>
                </a:lnTo>
                <a:cubicBezTo>
                  <a:pt x="368" y="280"/>
                  <a:pt x="383" y="250"/>
                  <a:pt x="383" y="191"/>
                </a:cubicBezTo>
                <a:cubicBezTo>
                  <a:pt x="383" y="89"/>
                  <a:pt x="309" y="0"/>
                  <a:pt x="206" y="0"/>
                </a:cubicBezTo>
                <a:cubicBezTo>
                  <a:pt x="118" y="0"/>
                  <a:pt x="29" y="89"/>
                  <a:pt x="29" y="191"/>
                </a:cubicBezTo>
                <a:cubicBezTo>
                  <a:pt x="29" y="250"/>
                  <a:pt x="44" y="280"/>
                  <a:pt x="73" y="324"/>
                </a:cubicBezTo>
                <a:cubicBezTo>
                  <a:pt x="29" y="339"/>
                  <a:pt x="0" y="383"/>
                  <a:pt x="0" y="427"/>
                </a:cubicBezTo>
                <a:cubicBezTo>
                  <a:pt x="0" y="515"/>
                  <a:pt x="0" y="515"/>
                  <a:pt x="0" y="515"/>
                </a:cubicBezTo>
                <a:cubicBezTo>
                  <a:pt x="0" y="574"/>
                  <a:pt x="44" y="633"/>
                  <a:pt x="118" y="633"/>
                </a:cubicBezTo>
                <a:cubicBezTo>
                  <a:pt x="309" y="633"/>
                  <a:pt x="309" y="633"/>
                  <a:pt x="309" y="633"/>
                </a:cubicBezTo>
                <a:cubicBezTo>
                  <a:pt x="368" y="633"/>
                  <a:pt x="427" y="574"/>
                  <a:pt x="427" y="515"/>
                </a:cubicBezTo>
                <a:cubicBezTo>
                  <a:pt x="427" y="427"/>
                  <a:pt x="427" y="427"/>
                  <a:pt x="427" y="427"/>
                </a:cubicBezTo>
                <a:cubicBezTo>
                  <a:pt x="427" y="383"/>
                  <a:pt x="398" y="339"/>
                  <a:pt x="353" y="324"/>
                </a:cubicBezTo>
                <a:close/>
                <a:moveTo>
                  <a:pt x="73" y="191"/>
                </a:moveTo>
                <a:lnTo>
                  <a:pt x="73" y="191"/>
                </a:lnTo>
                <a:cubicBezTo>
                  <a:pt x="73" y="103"/>
                  <a:pt x="132" y="44"/>
                  <a:pt x="206" y="44"/>
                </a:cubicBezTo>
                <a:cubicBezTo>
                  <a:pt x="280" y="44"/>
                  <a:pt x="353" y="103"/>
                  <a:pt x="353" y="191"/>
                </a:cubicBezTo>
                <a:cubicBezTo>
                  <a:pt x="353" y="280"/>
                  <a:pt x="280" y="353"/>
                  <a:pt x="206" y="353"/>
                </a:cubicBezTo>
                <a:cubicBezTo>
                  <a:pt x="132" y="353"/>
                  <a:pt x="73" y="280"/>
                  <a:pt x="73" y="191"/>
                </a:cubicBezTo>
                <a:close/>
                <a:moveTo>
                  <a:pt x="383" y="501"/>
                </a:moveTo>
                <a:lnTo>
                  <a:pt x="383" y="501"/>
                </a:lnTo>
                <a:cubicBezTo>
                  <a:pt x="383" y="545"/>
                  <a:pt x="339" y="589"/>
                  <a:pt x="294" y="589"/>
                </a:cubicBezTo>
                <a:cubicBezTo>
                  <a:pt x="132" y="589"/>
                  <a:pt x="132" y="589"/>
                  <a:pt x="132" y="589"/>
                </a:cubicBezTo>
                <a:cubicBezTo>
                  <a:pt x="73" y="589"/>
                  <a:pt x="29" y="545"/>
                  <a:pt x="29" y="501"/>
                </a:cubicBezTo>
                <a:cubicBezTo>
                  <a:pt x="29" y="442"/>
                  <a:pt x="29" y="442"/>
                  <a:pt x="29" y="442"/>
                </a:cubicBezTo>
                <a:cubicBezTo>
                  <a:pt x="29" y="398"/>
                  <a:pt x="59" y="368"/>
                  <a:pt x="103" y="353"/>
                </a:cubicBezTo>
                <a:cubicBezTo>
                  <a:pt x="132" y="383"/>
                  <a:pt x="177" y="398"/>
                  <a:pt x="206" y="398"/>
                </a:cubicBezTo>
                <a:cubicBezTo>
                  <a:pt x="250" y="398"/>
                  <a:pt x="280" y="383"/>
                  <a:pt x="309" y="353"/>
                </a:cubicBezTo>
                <a:cubicBezTo>
                  <a:pt x="353" y="368"/>
                  <a:pt x="383" y="398"/>
                  <a:pt x="383" y="442"/>
                </a:cubicBezTo>
                <a:lnTo>
                  <a:pt x="383" y="501"/>
                </a:lnTo>
                <a:close/>
                <a:moveTo>
                  <a:pt x="441" y="162"/>
                </a:moveTo>
                <a:lnTo>
                  <a:pt x="441" y="162"/>
                </a:lnTo>
                <a:cubicBezTo>
                  <a:pt x="603" y="162"/>
                  <a:pt x="603" y="162"/>
                  <a:pt x="603" y="162"/>
                </a:cubicBezTo>
                <a:cubicBezTo>
                  <a:pt x="618" y="162"/>
                  <a:pt x="618" y="148"/>
                  <a:pt x="618" y="132"/>
                </a:cubicBezTo>
                <a:cubicBezTo>
                  <a:pt x="618" y="132"/>
                  <a:pt x="618" y="118"/>
                  <a:pt x="603" y="118"/>
                </a:cubicBezTo>
                <a:cubicBezTo>
                  <a:pt x="441" y="118"/>
                  <a:pt x="441" y="118"/>
                  <a:pt x="441" y="118"/>
                </a:cubicBezTo>
                <a:lnTo>
                  <a:pt x="427" y="132"/>
                </a:lnTo>
                <a:cubicBezTo>
                  <a:pt x="427" y="148"/>
                  <a:pt x="441" y="162"/>
                  <a:pt x="441" y="162"/>
                </a:cubicBezTo>
                <a:close/>
                <a:moveTo>
                  <a:pt x="603" y="471"/>
                </a:moveTo>
                <a:lnTo>
                  <a:pt x="603" y="471"/>
                </a:lnTo>
                <a:cubicBezTo>
                  <a:pt x="486" y="471"/>
                  <a:pt x="486" y="471"/>
                  <a:pt x="486" y="471"/>
                </a:cubicBezTo>
                <a:cubicBezTo>
                  <a:pt x="471" y="471"/>
                  <a:pt x="471" y="486"/>
                  <a:pt x="471" y="486"/>
                </a:cubicBezTo>
                <a:cubicBezTo>
                  <a:pt x="471" y="501"/>
                  <a:pt x="471" y="515"/>
                  <a:pt x="486" y="515"/>
                </a:cubicBezTo>
                <a:cubicBezTo>
                  <a:pt x="603" y="515"/>
                  <a:pt x="603" y="515"/>
                  <a:pt x="603" y="515"/>
                </a:cubicBezTo>
                <a:cubicBezTo>
                  <a:pt x="618" y="515"/>
                  <a:pt x="618" y="501"/>
                  <a:pt x="618" y="486"/>
                </a:cubicBezTo>
                <a:cubicBezTo>
                  <a:pt x="618" y="486"/>
                  <a:pt x="618" y="471"/>
                  <a:pt x="603" y="471"/>
                </a:cubicBezTo>
                <a:close/>
                <a:moveTo>
                  <a:pt x="603" y="236"/>
                </a:moveTo>
                <a:lnTo>
                  <a:pt x="603" y="236"/>
                </a:lnTo>
                <a:cubicBezTo>
                  <a:pt x="441" y="236"/>
                  <a:pt x="441" y="236"/>
                  <a:pt x="441" y="236"/>
                </a:cubicBezTo>
                <a:lnTo>
                  <a:pt x="427" y="250"/>
                </a:lnTo>
                <a:cubicBezTo>
                  <a:pt x="427" y="265"/>
                  <a:pt x="441" y="280"/>
                  <a:pt x="441" y="280"/>
                </a:cubicBezTo>
                <a:cubicBezTo>
                  <a:pt x="603" y="280"/>
                  <a:pt x="603" y="280"/>
                  <a:pt x="603" y="280"/>
                </a:cubicBezTo>
                <a:cubicBezTo>
                  <a:pt x="618" y="280"/>
                  <a:pt x="618" y="265"/>
                  <a:pt x="618" y="250"/>
                </a:cubicBezTo>
                <a:cubicBezTo>
                  <a:pt x="618" y="250"/>
                  <a:pt x="618" y="236"/>
                  <a:pt x="603" y="236"/>
                </a:cubicBezTo>
                <a:close/>
                <a:moveTo>
                  <a:pt x="603" y="353"/>
                </a:moveTo>
                <a:lnTo>
                  <a:pt x="603" y="353"/>
                </a:lnTo>
                <a:cubicBezTo>
                  <a:pt x="486" y="353"/>
                  <a:pt x="486" y="353"/>
                  <a:pt x="486" y="353"/>
                </a:cubicBezTo>
                <a:cubicBezTo>
                  <a:pt x="471" y="353"/>
                  <a:pt x="471" y="368"/>
                  <a:pt x="471" y="368"/>
                </a:cubicBezTo>
                <a:cubicBezTo>
                  <a:pt x="471" y="383"/>
                  <a:pt x="471" y="398"/>
                  <a:pt x="486" y="398"/>
                </a:cubicBezTo>
                <a:cubicBezTo>
                  <a:pt x="603" y="398"/>
                  <a:pt x="603" y="398"/>
                  <a:pt x="603" y="398"/>
                </a:cubicBezTo>
                <a:cubicBezTo>
                  <a:pt x="618" y="398"/>
                  <a:pt x="618" y="383"/>
                  <a:pt x="618" y="368"/>
                </a:cubicBezTo>
                <a:cubicBezTo>
                  <a:pt x="618" y="368"/>
                  <a:pt x="618" y="353"/>
                  <a:pt x="603" y="3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91431" tIns="45716" rIns="91431" bIns="4571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67" name="Freeform 162">
            <a:extLst>
              <a:ext uri="{FF2B5EF4-FFF2-40B4-BE49-F238E27FC236}">
                <a16:creationId xmlns:a16="http://schemas.microsoft.com/office/drawing/2014/main" id="{E5F44F01-2AD0-9FE2-0D16-DBCD00247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5460" y="3585202"/>
            <a:ext cx="216000" cy="216000"/>
          </a:xfrm>
          <a:custGeom>
            <a:avLst/>
            <a:gdLst>
              <a:gd name="T0" fmla="*/ 572 w 601"/>
              <a:gd name="T1" fmla="*/ 530 h 531"/>
              <a:gd name="T2" fmla="*/ 572 w 601"/>
              <a:gd name="T3" fmla="*/ 530 h 531"/>
              <a:gd name="T4" fmla="*/ 28 w 601"/>
              <a:gd name="T5" fmla="*/ 530 h 531"/>
              <a:gd name="T6" fmla="*/ 0 w 601"/>
              <a:gd name="T7" fmla="*/ 502 h 531"/>
              <a:gd name="T8" fmla="*/ 0 w 601"/>
              <a:gd name="T9" fmla="*/ 28 h 531"/>
              <a:gd name="T10" fmla="*/ 28 w 601"/>
              <a:gd name="T11" fmla="*/ 0 h 531"/>
              <a:gd name="T12" fmla="*/ 572 w 601"/>
              <a:gd name="T13" fmla="*/ 0 h 531"/>
              <a:gd name="T14" fmla="*/ 600 w 601"/>
              <a:gd name="T15" fmla="*/ 28 h 531"/>
              <a:gd name="T16" fmla="*/ 600 w 601"/>
              <a:gd name="T17" fmla="*/ 502 h 531"/>
              <a:gd name="T18" fmla="*/ 572 w 601"/>
              <a:gd name="T19" fmla="*/ 530 h 531"/>
              <a:gd name="T20" fmla="*/ 56 w 601"/>
              <a:gd name="T21" fmla="*/ 28 h 531"/>
              <a:gd name="T22" fmla="*/ 56 w 601"/>
              <a:gd name="T23" fmla="*/ 28 h 531"/>
              <a:gd name="T24" fmla="*/ 28 w 601"/>
              <a:gd name="T25" fmla="*/ 57 h 531"/>
              <a:gd name="T26" fmla="*/ 56 w 601"/>
              <a:gd name="T27" fmla="*/ 85 h 531"/>
              <a:gd name="T28" fmla="*/ 84 w 601"/>
              <a:gd name="T29" fmla="*/ 57 h 531"/>
              <a:gd name="T30" fmla="*/ 56 w 601"/>
              <a:gd name="T31" fmla="*/ 28 h 531"/>
              <a:gd name="T32" fmla="*/ 141 w 601"/>
              <a:gd name="T33" fmla="*/ 28 h 531"/>
              <a:gd name="T34" fmla="*/ 141 w 601"/>
              <a:gd name="T35" fmla="*/ 28 h 531"/>
              <a:gd name="T36" fmla="*/ 113 w 601"/>
              <a:gd name="T37" fmla="*/ 57 h 531"/>
              <a:gd name="T38" fmla="*/ 141 w 601"/>
              <a:gd name="T39" fmla="*/ 85 h 531"/>
              <a:gd name="T40" fmla="*/ 169 w 601"/>
              <a:gd name="T41" fmla="*/ 57 h 531"/>
              <a:gd name="T42" fmla="*/ 141 w 601"/>
              <a:gd name="T43" fmla="*/ 28 h 531"/>
              <a:gd name="T44" fmla="*/ 226 w 601"/>
              <a:gd name="T45" fmla="*/ 28 h 531"/>
              <a:gd name="T46" fmla="*/ 226 w 601"/>
              <a:gd name="T47" fmla="*/ 28 h 531"/>
              <a:gd name="T48" fmla="*/ 197 w 601"/>
              <a:gd name="T49" fmla="*/ 57 h 531"/>
              <a:gd name="T50" fmla="*/ 226 w 601"/>
              <a:gd name="T51" fmla="*/ 85 h 531"/>
              <a:gd name="T52" fmla="*/ 254 w 601"/>
              <a:gd name="T53" fmla="*/ 57 h 531"/>
              <a:gd name="T54" fmla="*/ 226 w 601"/>
              <a:gd name="T55" fmla="*/ 28 h 531"/>
              <a:gd name="T56" fmla="*/ 572 w 601"/>
              <a:gd name="T57" fmla="*/ 113 h 531"/>
              <a:gd name="T58" fmla="*/ 572 w 601"/>
              <a:gd name="T59" fmla="*/ 113 h 531"/>
              <a:gd name="T60" fmla="*/ 544 w 601"/>
              <a:gd name="T61" fmla="*/ 113 h 531"/>
              <a:gd name="T62" fmla="*/ 56 w 601"/>
              <a:gd name="T63" fmla="*/ 113 h 531"/>
              <a:gd name="T64" fmla="*/ 28 w 601"/>
              <a:gd name="T65" fmla="*/ 113 h 531"/>
              <a:gd name="T66" fmla="*/ 28 w 601"/>
              <a:gd name="T67" fmla="*/ 502 h 531"/>
              <a:gd name="T68" fmla="*/ 572 w 601"/>
              <a:gd name="T69" fmla="*/ 502 h 531"/>
              <a:gd name="T70" fmla="*/ 572 w 601"/>
              <a:gd name="T71" fmla="*/ 113 h 531"/>
              <a:gd name="T72" fmla="*/ 219 w 601"/>
              <a:gd name="T73" fmla="*/ 283 h 531"/>
              <a:gd name="T74" fmla="*/ 219 w 601"/>
              <a:gd name="T75" fmla="*/ 283 h 531"/>
              <a:gd name="T76" fmla="*/ 233 w 601"/>
              <a:gd name="T77" fmla="*/ 297 h 531"/>
              <a:gd name="T78" fmla="*/ 233 w 601"/>
              <a:gd name="T79" fmla="*/ 297 h 531"/>
              <a:gd name="T80" fmla="*/ 275 w 601"/>
              <a:gd name="T81" fmla="*/ 332 h 531"/>
              <a:gd name="T82" fmla="*/ 367 w 601"/>
              <a:gd name="T83" fmla="*/ 241 h 531"/>
              <a:gd name="T84" fmla="*/ 367 w 601"/>
              <a:gd name="T85" fmla="*/ 241 h 531"/>
              <a:gd name="T86" fmla="*/ 388 w 601"/>
              <a:gd name="T87" fmla="*/ 226 h 531"/>
              <a:gd name="T88" fmla="*/ 417 w 601"/>
              <a:gd name="T89" fmla="*/ 255 h 531"/>
              <a:gd name="T90" fmla="*/ 402 w 601"/>
              <a:gd name="T91" fmla="*/ 276 h 531"/>
              <a:gd name="T92" fmla="*/ 402 w 601"/>
              <a:gd name="T93" fmla="*/ 276 h 531"/>
              <a:gd name="T94" fmla="*/ 289 w 601"/>
              <a:gd name="T95" fmla="*/ 389 h 531"/>
              <a:gd name="T96" fmla="*/ 289 w 601"/>
              <a:gd name="T97" fmla="*/ 389 h 531"/>
              <a:gd name="T98" fmla="*/ 275 w 601"/>
              <a:gd name="T99" fmla="*/ 396 h 531"/>
              <a:gd name="T100" fmla="*/ 254 w 601"/>
              <a:gd name="T101" fmla="*/ 389 h 531"/>
              <a:gd name="T102" fmla="*/ 254 w 601"/>
              <a:gd name="T103" fmla="*/ 389 h 531"/>
              <a:gd name="T104" fmla="*/ 197 w 601"/>
              <a:gd name="T105" fmla="*/ 332 h 531"/>
              <a:gd name="T106" fmla="*/ 197 w 601"/>
              <a:gd name="T107" fmla="*/ 332 h 531"/>
              <a:gd name="T108" fmla="*/ 190 w 601"/>
              <a:gd name="T109" fmla="*/ 311 h 531"/>
              <a:gd name="T110" fmla="*/ 219 w 601"/>
              <a:gd name="T111" fmla="*/ 283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01" h="531">
                <a:moveTo>
                  <a:pt x="572" y="530"/>
                </a:moveTo>
                <a:lnTo>
                  <a:pt x="572" y="530"/>
                </a:lnTo>
                <a:cubicBezTo>
                  <a:pt x="28" y="530"/>
                  <a:pt x="28" y="530"/>
                  <a:pt x="28" y="530"/>
                </a:cubicBezTo>
                <a:cubicBezTo>
                  <a:pt x="14" y="530"/>
                  <a:pt x="0" y="516"/>
                  <a:pt x="0" y="5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93" y="0"/>
                  <a:pt x="600" y="14"/>
                  <a:pt x="600" y="28"/>
                </a:cubicBezTo>
                <a:cubicBezTo>
                  <a:pt x="600" y="502"/>
                  <a:pt x="600" y="502"/>
                  <a:pt x="600" y="502"/>
                </a:cubicBezTo>
                <a:cubicBezTo>
                  <a:pt x="600" y="516"/>
                  <a:pt x="593" y="530"/>
                  <a:pt x="572" y="530"/>
                </a:cubicBezTo>
                <a:close/>
                <a:moveTo>
                  <a:pt x="56" y="28"/>
                </a:moveTo>
                <a:lnTo>
                  <a:pt x="56" y="28"/>
                </a:lnTo>
                <a:cubicBezTo>
                  <a:pt x="42" y="28"/>
                  <a:pt x="28" y="43"/>
                  <a:pt x="28" y="57"/>
                </a:cubicBezTo>
                <a:cubicBezTo>
                  <a:pt x="28" y="78"/>
                  <a:pt x="42" y="85"/>
                  <a:pt x="56" y="85"/>
                </a:cubicBezTo>
                <a:cubicBezTo>
                  <a:pt x="70" y="85"/>
                  <a:pt x="84" y="78"/>
                  <a:pt x="84" y="57"/>
                </a:cubicBezTo>
                <a:cubicBezTo>
                  <a:pt x="84" y="43"/>
                  <a:pt x="70" y="28"/>
                  <a:pt x="56" y="28"/>
                </a:cubicBezTo>
                <a:close/>
                <a:moveTo>
                  <a:pt x="141" y="28"/>
                </a:moveTo>
                <a:lnTo>
                  <a:pt x="141" y="28"/>
                </a:lnTo>
                <a:cubicBezTo>
                  <a:pt x="127" y="28"/>
                  <a:pt x="113" y="43"/>
                  <a:pt x="113" y="57"/>
                </a:cubicBezTo>
                <a:cubicBezTo>
                  <a:pt x="113" y="78"/>
                  <a:pt x="127" y="85"/>
                  <a:pt x="141" y="85"/>
                </a:cubicBezTo>
                <a:cubicBezTo>
                  <a:pt x="155" y="85"/>
                  <a:pt x="169" y="78"/>
                  <a:pt x="169" y="57"/>
                </a:cubicBezTo>
                <a:cubicBezTo>
                  <a:pt x="169" y="43"/>
                  <a:pt x="155" y="28"/>
                  <a:pt x="141" y="28"/>
                </a:cubicBezTo>
                <a:close/>
                <a:moveTo>
                  <a:pt x="226" y="28"/>
                </a:moveTo>
                <a:lnTo>
                  <a:pt x="226" y="28"/>
                </a:lnTo>
                <a:cubicBezTo>
                  <a:pt x="212" y="28"/>
                  <a:pt x="197" y="43"/>
                  <a:pt x="197" y="57"/>
                </a:cubicBezTo>
                <a:cubicBezTo>
                  <a:pt x="197" y="78"/>
                  <a:pt x="212" y="85"/>
                  <a:pt x="226" y="85"/>
                </a:cubicBezTo>
                <a:cubicBezTo>
                  <a:pt x="240" y="85"/>
                  <a:pt x="254" y="78"/>
                  <a:pt x="254" y="57"/>
                </a:cubicBezTo>
                <a:cubicBezTo>
                  <a:pt x="254" y="43"/>
                  <a:pt x="240" y="28"/>
                  <a:pt x="226" y="28"/>
                </a:cubicBezTo>
                <a:close/>
                <a:moveTo>
                  <a:pt x="572" y="113"/>
                </a:moveTo>
                <a:lnTo>
                  <a:pt x="572" y="113"/>
                </a:lnTo>
                <a:cubicBezTo>
                  <a:pt x="544" y="113"/>
                  <a:pt x="544" y="113"/>
                  <a:pt x="544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28" y="113"/>
                  <a:pt x="28" y="113"/>
                  <a:pt x="28" y="113"/>
                </a:cubicBezTo>
                <a:cubicBezTo>
                  <a:pt x="28" y="502"/>
                  <a:pt x="28" y="502"/>
                  <a:pt x="28" y="502"/>
                </a:cubicBezTo>
                <a:cubicBezTo>
                  <a:pt x="572" y="502"/>
                  <a:pt x="572" y="502"/>
                  <a:pt x="572" y="502"/>
                </a:cubicBezTo>
                <a:lnTo>
                  <a:pt x="572" y="113"/>
                </a:lnTo>
                <a:close/>
                <a:moveTo>
                  <a:pt x="219" y="283"/>
                </a:moveTo>
                <a:lnTo>
                  <a:pt x="219" y="283"/>
                </a:lnTo>
                <a:cubicBezTo>
                  <a:pt x="226" y="283"/>
                  <a:pt x="233" y="290"/>
                  <a:pt x="233" y="297"/>
                </a:cubicBezTo>
                <a:lnTo>
                  <a:pt x="233" y="297"/>
                </a:lnTo>
                <a:cubicBezTo>
                  <a:pt x="275" y="332"/>
                  <a:pt x="275" y="332"/>
                  <a:pt x="275" y="332"/>
                </a:cubicBezTo>
                <a:cubicBezTo>
                  <a:pt x="367" y="241"/>
                  <a:pt x="367" y="241"/>
                  <a:pt x="367" y="241"/>
                </a:cubicBezTo>
                <a:lnTo>
                  <a:pt x="367" y="241"/>
                </a:lnTo>
                <a:cubicBezTo>
                  <a:pt x="374" y="234"/>
                  <a:pt x="381" y="226"/>
                  <a:pt x="388" y="226"/>
                </a:cubicBezTo>
                <a:cubicBezTo>
                  <a:pt x="402" y="226"/>
                  <a:pt x="417" y="241"/>
                  <a:pt x="417" y="255"/>
                </a:cubicBezTo>
                <a:cubicBezTo>
                  <a:pt x="417" y="262"/>
                  <a:pt x="410" y="269"/>
                  <a:pt x="402" y="276"/>
                </a:cubicBezTo>
                <a:lnTo>
                  <a:pt x="402" y="276"/>
                </a:lnTo>
                <a:cubicBezTo>
                  <a:pt x="289" y="389"/>
                  <a:pt x="289" y="389"/>
                  <a:pt x="289" y="389"/>
                </a:cubicBezTo>
                <a:lnTo>
                  <a:pt x="289" y="389"/>
                </a:lnTo>
                <a:cubicBezTo>
                  <a:pt x="289" y="396"/>
                  <a:pt x="282" y="396"/>
                  <a:pt x="275" y="396"/>
                </a:cubicBezTo>
                <a:cubicBezTo>
                  <a:pt x="268" y="396"/>
                  <a:pt x="261" y="396"/>
                  <a:pt x="254" y="389"/>
                </a:cubicBezTo>
                <a:lnTo>
                  <a:pt x="254" y="389"/>
                </a:lnTo>
                <a:cubicBezTo>
                  <a:pt x="197" y="332"/>
                  <a:pt x="197" y="332"/>
                  <a:pt x="197" y="332"/>
                </a:cubicBezTo>
                <a:lnTo>
                  <a:pt x="197" y="332"/>
                </a:lnTo>
                <a:cubicBezTo>
                  <a:pt x="190" y="325"/>
                  <a:pt x="190" y="318"/>
                  <a:pt x="190" y="311"/>
                </a:cubicBezTo>
                <a:cubicBezTo>
                  <a:pt x="190" y="297"/>
                  <a:pt x="197" y="283"/>
                  <a:pt x="219" y="2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68" name="Freeform 85">
            <a:extLst>
              <a:ext uri="{FF2B5EF4-FFF2-40B4-BE49-F238E27FC236}">
                <a16:creationId xmlns:a16="http://schemas.microsoft.com/office/drawing/2014/main" id="{60D45DDF-273D-A47A-1F03-BB6502E10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277" y="1969257"/>
            <a:ext cx="180000" cy="216000"/>
          </a:xfrm>
          <a:custGeom>
            <a:avLst/>
            <a:gdLst>
              <a:gd name="T0" fmla="*/ 389 w 418"/>
              <a:gd name="T1" fmla="*/ 601 h 602"/>
              <a:gd name="T2" fmla="*/ 389 w 418"/>
              <a:gd name="T3" fmla="*/ 601 h 602"/>
              <a:gd name="T4" fmla="*/ 28 w 418"/>
              <a:gd name="T5" fmla="*/ 601 h 602"/>
              <a:gd name="T6" fmla="*/ 0 w 418"/>
              <a:gd name="T7" fmla="*/ 572 h 602"/>
              <a:gd name="T8" fmla="*/ 0 w 418"/>
              <a:gd name="T9" fmla="*/ 219 h 602"/>
              <a:gd name="T10" fmla="*/ 28 w 418"/>
              <a:gd name="T11" fmla="*/ 191 h 602"/>
              <a:gd name="T12" fmla="*/ 141 w 418"/>
              <a:gd name="T13" fmla="*/ 191 h 602"/>
              <a:gd name="T14" fmla="*/ 141 w 418"/>
              <a:gd name="T15" fmla="*/ 247 h 602"/>
              <a:gd name="T16" fmla="*/ 56 w 418"/>
              <a:gd name="T17" fmla="*/ 247 h 602"/>
              <a:gd name="T18" fmla="*/ 56 w 418"/>
              <a:gd name="T19" fmla="*/ 544 h 602"/>
              <a:gd name="T20" fmla="*/ 360 w 418"/>
              <a:gd name="T21" fmla="*/ 544 h 602"/>
              <a:gd name="T22" fmla="*/ 360 w 418"/>
              <a:gd name="T23" fmla="*/ 247 h 602"/>
              <a:gd name="T24" fmla="*/ 261 w 418"/>
              <a:gd name="T25" fmla="*/ 247 h 602"/>
              <a:gd name="T26" fmla="*/ 261 w 418"/>
              <a:gd name="T27" fmla="*/ 191 h 602"/>
              <a:gd name="T28" fmla="*/ 389 w 418"/>
              <a:gd name="T29" fmla="*/ 191 h 602"/>
              <a:gd name="T30" fmla="*/ 417 w 418"/>
              <a:gd name="T31" fmla="*/ 219 h 602"/>
              <a:gd name="T32" fmla="*/ 417 w 418"/>
              <a:gd name="T33" fmla="*/ 572 h 602"/>
              <a:gd name="T34" fmla="*/ 389 w 418"/>
              <a:gd name="T35" fmla="*/ 601 h 602"/>
              <a:gd name="T36" fmla="*/ 290 w 418"/>
              <a:gd name="T37" fmla="*/ 148 h 602"/>
              <a:gd name="T38" fmla="*/ 290 w 418"/>
              <a:gd name="T39" fmla="*/ 148 h 602"/>
              <a:gd name="T40" fmla="*/ 269 w 418"/>
              <a:gd name="T41" fmla="*/ 141 h 602"/>
              <a:gd name="T42" fmla="*/ 269 w 418"/>
              <a:gd name="T43" fmla="*/ 141 h 602"/>
              <a:gd name="T44" fmla="*/ 233 w 418"/>
              <a:gd name="T45" fmla="*/ 99 h 602"/>
              <a:gd name="T46" fmla="*/ 233 w 418"/>
              <a:gd name="T47" fmla="*/ 275 h 602"/>
              <a:gd name="T48" fmla="*/ 233 w 418"/>
              <a:gd name="T49" fmla="*/ 275 h 602"/>
              <a:gd name="T50" fmla="*/ 205 w 418"/>
              <a:gd name="T51" fmla="*/ 304 h 602"/>
              <a:gd name="T52" fmla="*/ 177 w 418"/>
              <a:gd name="T53" fmla="*/ 275 h 602"/>
              <a:gd name="T54" fmla="*/ 177 w 418"/>
              <a:gd name="T55" fmla="*/ 275 h 602"/>
              <a:gd name="T56" fmla="*/ 177 w 418"/>
              <a:gd name="T57" fmla="*/ 99 h 602"/>
              <a:gd name="T58" fmla="*/ 141 w 418"/>
              <a:gd name="T59" fmla="*/ 141 h 602"/>
              <a:gd name="T60" fmla="*/ 141 w 418"/>
              <a:gd name="T61" fmla="*/ 141 h 602"/>
              <a:gd name="T62" fmla="*/ 120 w 418"/>
              <a:gd name="T63" fmla="*/ 148 h 602"/>
              <a:gd name="T64" fmla="*/ 92 w 418"/>
              <a:gd name="T65" fmla="*/ 120 h 602"/>
              <a:gd name="T66" fmla="*/ 99 w 418"/>
              <a:gd name="T67" fmla="*/ 106 h 602"/>
              <a:gd name="T68" fmla="*/ 99 w 418"/>
              <a:gd name="T69" fmla="*/ 106 h 602"/>
              <a:gd name="T70" fmla="*/ 184 w 418"/>
              <a:gd name="T71" fmla="*/ 7 h 602"/>
              <a:gd name="T72" fmla="*/ 184 w 418"/>
              <a:gd name="T73" fmla="*/ 7 h 602"/>
              <a:gd name="T74" fmla="*/ 205 w 418"/>
              <a:gd name="T75" fmla="*/ 0 h 602"/>
              <a:gd name="T76" fmla="*/ 226 w 418"/>
              <a:gd name="T77" fmla="*/ 7 h 602"/>
              <a:gd name="T78" fmla="*/ 226 w 418"/>
              <a:gd name="T79" fmla="*/ 7 h 602"/>
              <a:gd name="T80" fmla="*/ 311 w 418"/>
              <a:gd name="T81" fmla="*/ 106 h 602"/>
              <a:gd name="T82" fmla="*/ 311 w 418"/>
              <a:gd name="T83" fmla="*/ 106 h 602"/>
              <a:gd name="T84" fmla="*/ 318 w 418"/>
              <a:gd name="T85" fmla="*/ 120 h 602"/>
              <a:gd name="T86" fmla="*/ 290 w 418"/>
              <a:gd name="T87" fmla="*/ 148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18" h="602">
                <a:moveTo>
                  <a:pt x="389" y="601"/>
                </a:moveTo>
                <a:lnTo>
                  <a:pt x="389" y="601"/>
                </a:lnTo>
                <a:cubicBezTo>
                  <a:pt x="28" y="601"/>
                  <a:pt x="28" y="601"/>
                  <a:pt x="28" y="601"/>
                </a:cubicBezTo>
                <a:cubicBezTo>
                  <a:pt x="14" y="601"/>
                  <a:pt x="0" y="593"/>
                  <a:pt x="0" y="572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198"/>
                  <a:pt x="14" y="191"/>
                  <a:pt x="28" y="191"/>
                </a:cubicBezTo>
                <a:cubicBezTo>
                  <a:pt x="141" y="191"/>
                  <a:pt x="141" y="191"/>
                  <a:pt x="141" y="191"/>
                </a:cubicBezTo>
                <a:cubicBezTo>
                  <a:pt x="141" y="247"/>
                  <a:pt x="141" y="247"/>
                  <a:pt x="141" y="247"/>
                </a:cubicBezTo>
                <a:cubicBezTo>
                  <a:pt x="56" y="247"/>
                  <a:pt x="56" y="247"/>
                  <a:pt x="56" y="247"/>
                </a:cubicBezTo>
                <a:cubicBezTo>
                  <a:pt x="56" y="544"/>
                  <a:pt x="56" y="544"/>
                  <a:pt x="56" y="544"/>
                </a:cubicBezTo>
                <a:cubicBezTo>
                  <a:pt x="360" y="544"/>
                  <a:pt x="360" y="544"/>
                  <a:pt x="360" y="544"/>
                </a:cubicBezTo>
                <a:cubicBezTo>
                  <a:pt x="360" y="247"/>
                  <a:pt x="360" y="247"/>
                  <a:pt x="360" y="247"/>
                </a:cubicBezTo>
                <a:cubicBezTo>
                  <a:pt x="261" y="247"/>
                  <a:pt x="261" y="247"/>
                  <a:pt x="261" y="247"/>
                </a:cubicBezTo>
                <a:cubicBezTo>
                  <a:pt x="261" y="191"/>
                  <a:pt x="261" y="191"/>
                  <a:pt x="261" y="191"/>
                </a:cubicBezTo>
                <a:cubicBezTo>
                  <a:pt x="389" y="191"/>
                  <a:pt x="389" y="191"/>
                  <a:pt x="389" y="191"/>
                </a:cubicBezTo>
                <a:cubicBezTo>
                  <a:pt x="403" y="191"/>
                  <a:pt x="417" y="198"/>
                  <a:pt x="417" y="219"/>
                </a:cubicBezTo>
                <a:cubicBezTo>
                  <a:pt x="417" y="572"/>
                  <a:pt x="417" y="572"/>
                  <a:pt x="417" y="572"/>
                </a:cubicBezTo>
                <a:cubicBezTo>
                  <a:pt x="417" y="593"/>
                  <a:pt x="403" y="601"/>
                  <a:pt x="389" y="601"/>
                </a:cubicBezTo>
                <a:close/>
                <a:moveTo>
                  <a:pt x="290" y="148"/>
                </a:moveTo>
                <a:lnTo>
                  <a:pt x="290" y="148"/>
                </a:lnTo>
                <a:cubicBezTo>
                  <a:pt x="283" y="148"/>
                  <a:pt x="276" y="148"/>
                  <a:pt x="269" y="141"/>
                </a:cubicBezTo>
                <a:lnTo>
                  <a:pt x="269" y="141"/>
                </a:lnTo>
                <a:cubicBezTo>
                  <a:pt x="233" y="99"/>
                  <a:pt x="233" y="99"/>
                  <a:pt x="233" y="99"/>
                </a:cubicBezTo>
                <a:cubicBezTo>
                  <a:pt x="233" y="275"/>
                  <a:pt x="233" y="275"/>
                  <a:pt x="233" y="275"/>
                </a:cubicBezTo>
                <a:lnTo>
                  <a:pt x="233" y="275"/>
                </a:lnTo>
                <a:cubicBezTo>
                  <a:pt x="233" y="290"/>
                  <a:pt x="226" y="304"/>
                  <a:pt x="205" y="304"/>
                </a:cubicBezTo>
                <a:cubicBezTo>
                  <a:pt x="191" y="304"/>
                  <a:pt x="177" y="290"/>
                  <a:pt x="177" y="275"/>
                </a:cubicBezTo>
                <a:lnTo>
                  <a:pt x="177" y="275"/>
                </a:lnTo>
                <a:cubicBezTo>
                  <a:pt x="177" y="99"/>
                  <a:pt x="177" y="99"/>
                  <a:pt x="177" y="99"/>
                </a:cubicBezTo>
                <a:cubicBezTo>
                  <a:pt x="141" y="141"/>
                  <a:pt x="141" y="141"/>
                  <a:pt x="141" y="141"/>
                </a:cubicBezTo>
                <a:lnTo>
                  <a:pt x="141" y="141"/>
                </a:lnTo>
                <a:cubicBezTo>
                  <a:pt x="141" y="148"/>
                  <a:pt x="134" y="148"/>
                  <a:pt x="120" y="148"/>
                </a:cubicBezTo>
                <a:cubicBezTo>
                  <a:pt x="106" y="148"/>
                  <a:pt x="92" y="141"/>
                  <a:pt x="92" y="120"/>
                </a:cubicBezTo>
                <a:cubicBezTo>
                  <a:pt x="92" y="113"/>
                  <a:pt x="99" y="106"/>
                  <a:pt x="99" y="106"/>
                </a:cubicBezTo>
                <a:lnTo>
                  <a:pt x="99" y="106"/>
                </a:lnTo>
                <a:cubicBezTo>
                  <a:pt x="184" y="7"/>
                  <a:pt x="184" y="7"/>
                  <a:pt x="184" y="7"/>
                </a:cubicBezTo>
                <a:lnTo>
                  <a:pt x="184" y="7"/>
                </a:lnTo>
                <a:cubicBezTo>
                  <a:pt x="191" y="7"/>
                  <a:pt x="198" y="0"/>
                  <a:pt x="205" y="0"/>
                </a:cubicBezTo>
                <a:cubicBezTo>
                  <a:pt x="219" y="0"/>
                  <a:pt x="226" y="7"/>
                  <a:pt x="226" y="7"/>
                </a:cubicBezTo>
                <a:lnTo>
                  <a:pt x="226" y="7"/>
                </a:lnTo>
                <a:cubicBezTo>
                  <a:pt x="311" y="106"/>
                  <a:pt x="311" y="106"/>
                  <a:pt x="311" y="106"/>
                </a:cubicBezTo>
                <a:lnTo>
                  <a:pt x="311" y="106"/>
                </a:lnTo>
                <a:cubicBezTo>
                  <a:pt x="318" y="106"/>
                  <a:pt x="318" y="113"/>
                  <a:pt x="318" y="120"/>
                </a:cubicBezTo>
                <a:cubicBezTo>
                  <a:pt x="318" y="141"/>
                  <a:pt x="311" y="148"/>
                  <a:pt x="290" y="1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69" name="Freeform 53">
            <a:extLst>
              <a:ext uri="{FF2B5EF4-FFF2-40B4-BE49-F238E27FC236}">
                <a16:creationId xmlns:a16="http://schemas.microsoft.com/office/drawing/2014/main" id="{7A31757D-6D8D-3535-26C0-5E0E65EA55EC}"/>
              </a:ext>
            </a:extLst>
          </p:cNvPr>
          <p:cNvSpPr>
            <a:spLocks noEditPoints="1"/>
          </p:cNvSpPr>
          <p:nvPr/>
        </p:nvSpPr>
        <p:spPr bwMode="auto">
          <a:xfrm>
            <a:off x="2265881" y="3585202"/>
            <a:ext cx="180000" cy="216000"/>
          </a:xfrm>
          <a:custGeom>
            <a:avLst/>
            <a:gdLst>
              <a:gd name="T0" fmla="*/ 2147483646 w 107"/>
              <a:gd name="T1" fmla="*/ 0 h 123"/>
              <a:gd name="T2" fmla="*/ 0 w 107"/>
              <a:gd name="T3" fmla="*/ 2147483646 h 123"/>
              <a:gd name="T4" fmla="*/ 0 w 107"/>
              <a:gd name="T5" fmla="*/ 2147483646 h 123"/>
              <a:gd name="T6" fmla="*/ 2147483646 w 107"/>
              <a:gd name="T7" fmla="*/ 2147483646 h 123"/>
              <a:gd name="T8" fmla="*/ 2147483646 w 107"/>
              <a:gd name="T9" fmla="*/ 2147483646 h 123"/>
              <a:gd name="T10" fmla="*/ 2147483646 w 107"/>
              <a:gd name="T11" fmla="*/ 2147483646 h 123"/>
              <a:gd name="T12" fmla="*/ 2147483646 w 107"/>
              <a:gd name="T13" fmla="*/ 0 h 123"/>
              <a:gd name="T14" fmla="*/ 2147483646 w 107"/>
              <a:gd name="T15" fmla="*/ 2147483646 h 123"/>
              <a:gd name="T16" fmla="*/ 2147483646 w 107"/>
              <a:gd name="T17" fmla="*/ 2147483646 h 123"/>
              <a:gd name="T18" fmla="*/ 2147483646 w 107"/>
              <a:gd name="T19" fmla="*/ 2147483646 h 123"/>
              <a:gd name="T20" fmla="*/ 2147483646 w 107"/>
              <a:gd name="T21" fmla="*/ 2147483646 h 123"/>
              <a:gd name="T22" fmla="*/ 2147483646 w 107"/>
              <a:gd name="T23" fmla="*/ 2147483646 h 123"/>
              <a:gd name="T24" fmla="*/ 2147483646 w 107"/>
              <a:gd name="T25" fmla="*/ 2147483646 h 123"/>
              <a:gd name="T26" fmla="*/ 2147483646 w 107"/>
              <a:gd name="T27" fmla="*/ 2147483646 h 123"/>
              <a:gd name="T28" fmla="*/ 2147483646 w 107"/>
              <a:gd name="T29" fmla="*/ 2147483646 h 123"/>
              <a:gd name="T30" fmla="*/ 2147483646 w 107"/>
              <a:gd name="T31" fmla="*/ 2147483646 h 123"/>
              <a:gd name="T32" fmla="*/ 2147483646 w 107"/>
              <a:gd name="T33" fmla="*/ 2147483646 h 123"/>
              <a:gd name="T34" fmla="*/ 2147483646 w 107"/>
              <a:gd name="T35" fmla="*/ 2147483646 h 123"/>
              <a:gd name="T36" fmla="*/ 2147483646 w 107"/>
              <a:gd name="T37" fmla="*/ 2147483646 h 123"/>
              <a:gd name="T38" fmla="*/ 2147483646 w 107"/>
              <a:gd name="T39" fmla="*/ 2147483646 h 123"/>
              <a:gd name="T40" fmla="*/ 2147483646 w 107"/>
              <a:gd name="T41" fmla="*/ 2147483646 h 123"/>
              <a:gd name="T42" fmla="*/ 2147483646 w 107"/>
              <a:gd name="T43" fmla="*/ 2147483646 h 123"/>
              <a:gd name="T44" fmla="*/ 2147483646 w 107"/>
              <a:gd name="T45" fmla="*/ 2147483646 h 123"/>
              <a:gd name="T46" fmla="*/ 2147483646 w 107"/>
              <a:gd name="T47" fmla="*/ 2147483646 h 123"/>
              <a:gd name="T48" fmla="*/ 2147483646 w 107"/>
              <a:gd name="T49" fmla="*/ 2147483646 h 123"/>
              <a:gd name="T50" fmla="*/ 2147483646 w 107"/>
              <a:gd name="T51" fmla="*/ 2147483646 h 123"/>
              <a:gd name="T52" fmla="*/ 2147483646 w 107"/>
              <a:gd name="T53" fmla="*/ 2147483646 h 123"/>
              <a:gd name="T54" fmla="*/ 2147483646 w 107"/>
              <a:gd name="T55" fmla="*/ 2147483646 h 123"/>
              <a:gd name="T56" fmla="*/ 2147483646 w 107"/>
              <a:gd name="T57" fmla="*/ 2147483646 h 123"/>
              <a:gd name="T58" fmla="*/ 2147483646 w 107"/>
              <a:gd name="T59" fmla="*/ 2147483646 h 123"/>
              <a:gd name="T60" fmla="*/ 2147483646 w 107"/>
              <a:gd name="T61" fmla="*/ 2147483646 h 123"/>
              <a:gd name="T62" fmla="*/ 2147483646 w 107"/>
              <a:gd name="T63" fmla="*/ 2147483646 h 123"/>
              <a:gd name="T64" fmla="*/ 2147483646 w 107"/>
              <a:gd name="T65" fmla="*/ 2147483646 h 123"/>
              <a:gd name="T66" fmla="*/ 2147483646 w 107"/>
              <a:gd name="T67" fmla="*/ 2147483646 h 123"/>
              <a:gd name="T68" fmla="*/ 2147483646 w 107"/>
              <a:gd name="T69" fmla="*/ 2147483646 h 123"/>
              <a:gd name="T70" fmla="*/ 2147483646 w 107"/>
              <a:gd name="T71" fmla="*/ 2147483646 h 123"/>
              <a:gd name="T72" fmla="*/ 2147483646 w 107"/>
              <a:gd name="T73" fmla="*/ 2147483646 h 123"/>
              <a:gd name="T74" fmla="*/ 2147483646 w 107"/>
              <a:gd name="T75" fmla="*/ 2147483646 h 123"/>
              <a:gd name="T76" fmla="*/ 2147483646 w 107"/>
              <a:gd name="T77" fmla="*/ 2147483646 h 123"/>
              <a:gd name="T78" fmla="*/ 2147483646 w 107"/>
              <a:gd name="T79" fmla="*/ 2147483646 h 123"/>
              <a:gd name="T80" fmla="*/ 2147483646 w 107"/>
              <a:gd name="T81" fmla="*/ 2147483646 h 1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7" h="123">
                <a:moveTo>
                  <a:pt x="53" y="0"/>
                </a:moveTo>
                <a:cubicBezTo>
                  <a:pt x="27" y="0"/>
                  <a:pt x="0" y="8"/>
                  <a:pt x="0" y="25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15"/>
                  <a:pt x="27" y="123"/>
                  <a:pt x="53" y="123"/>
                </a:cubicBezTo>
                <a:cubicBezTo>
                  <a:pt x="79" y="123"/>
                  <a:pt x="107" y="115"/>
                  <a:pt x="107" y="98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07" y="8"/>
                  <a:pt x="79" y="0"/>
                  <a:pt x="53" y="0"/>
                </a:cubicBezTo>
                <a:close/>
                <a:moveTo>
                  <a:pt x="99" y="98"/>
                </a:moveTo>
                <a:cubicBezTo>
                  <a:pt x="99" y="107"/>
                  <a:pt x="79" y="115"/>
                  <a:pt x="53" y="115"/>
                </a:cubicBezTo>
                <a:cubicBezTo>
                  <a:pt x="28" y="115"/>
                  <a:pt x="7" y="107"/>
                  <a:pt x="7" y="98"/>
                </a:cubicBezTo>
                <a:cubicBezTo>
                  <a:pt x="7" y="83"/>
                  <a:pt x="7" y="83"/>
                  <a:pt x="7" y="83"/>
                </a:cubicBezTo>
                <a:cubicBezTo>
                  <a:pt x="15" y="92"/>
                  <a:pt x="34" y="96"/>
                  <a:pt x="53" y="96"/>
                </a:cubicBezTo>
                <a:cubicBezTo>
                  <a:pt x="72" y="96"/>
                  <a:pt x="91" y="92"/>
                  <a:pt x="99" y="83"/>
                </a:cubicBezTo>
                <a:lnTo>
                  <a:pt x="99" y="98"/>
                </a:lnTo>
                <a:close/>
                <a:moveTo>
                  <a:pt x="99" y="75"/>
                </a:moveTo>
                <a:cubicBezTo>
                  <a:pt x="99" y="75"/>
                  <a:pt x="99" y="75"/>
                  <a:pt x="99" y="75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84"/>
                  <a:pt x="79" y="92"/>
                  <a:pt x="53" y="92"/>
                </a:cubicBezTo>
                <a:cubicBezTo>
                  <a:pt x="28" y="92"/>
                  <a:pt x="7" y="84"/>
                  <a:pt x="7" y="75"/>
                </a:cubicBezTo>
                <a:cubicBezTo>
                  <a:pt x="7" y="75"/>
                  <a:pt x="7" y="75"/>
                  <a:pt x="7" y="75"/>
                </a:cubicBezTo>
                <a:cubicBezTo>
                  <a:pt x="7" y="60"/>
                  <a:pt x="7" y="60"/>
                  <a:pt x="7" y="60"/>
                </a:cubicBezTo>
                <a:cubicBezTo>
                  <a:pt x="15" y="69"/>
                  <a:pt x="34" y="73"/>
                  <a:pt x="53" y="73"/>
                </a:cubicBezTo>
                <a:cubicBezTo>
                  <a:pt x="72" y="73"/>
                  <a:pt x="91" y="69"/>
                  <a:pt x="99" y="60"/>
                </a:cubicBezTo>
                <a:lnTo>
                  <a:pt x="99" y="75"/>
                </a:lnTo>
                <a:close/>
                <a:moveTo>
                  <a:pt x="99" y="52"/>
                </a:moveTo>
                <a:cubicBezTo>
                  <a:pt x="99" y="52"/>
                  <a:pt x="99" y="52"/>
                  <a:pt x="99" y="52"/>
                </a:cubicBezTo>
                <a:cubicBezTo>
                  <a:pt x="99" y="52"/>
                  <a:pt x="99" y="52"/>
                  <a:pt x="99" y="52"/>
                </a:cubicBezTo>
                <a:cubicBezTo>
                  <a:pt x="99" y="61"/>
                  <a:pt x="79" y="69"/>
                  <a:pt x="53" y="69"/>
                </a:cubicBezTo>
                <a:cubicBezTo>
                  <a:pt x="28" y="69"/>
                  <a:pt x="7" y="61"/>
                  <a:pt x="7" y="52"/>
                </a:cubicBezTo>
                <a:cubicBezTo>
                  <a:pt x="7" y="52"/>
                  <a:pt x="7" y="52"/>
                  <a:pt x="7" y="52"/>
                </a:cubicBezTo>
                <a:cubicBezTo>
                  <a:pt x="7" y="39"/>
                  <a:pt x="7" y="39"/>
                  <a:pt x="7" y="39"/>
                </a:cubicBezTo>
                <a:cubicBezTo>
                  <a:pt x="17" y="46"/>
                  <a:pt x="36" y="50"/>
                  <a:pt x="53" y="50"/>
                </a:cubicBezTo>
                <a:cubicBezTo>
                  <a:pt x="71" y="50"/>
                  <a:pt x="89" y="46"/>
                  <a:pt x="99" y="39"/>
                </a:cubicBezTo>
                <a:lnTo>
                  <a:pt x="99" y="52"/>
                </a:lnTo>
                <a:close/>
                <a:moveTo>
                  <a:pt x="53" y="42"/>
                </a:moveTo>
                <a:cubicBezTo>
                  <a:pt x="28" y="42"/>
                  <a:pt x="7" y="34"/>
                  <a:pt x="7" y="25"/>
                </a:cubicBezTo>
                <a:cubicBezTo>
                  <a:pt x="7" y="15"/>
                  <a:pt x="28" y="8"/>
                  <a:pt x="53" y="8"/>
                </a:cubicBezTo>
                <a:cubicBezTo>
                  <a:pt x="79" y="8"/>
                  <a:pt x="99" y="15"/>
                  <a:pt x="99" y="25"/>
                </a:cubicBezTo>
                <a:cubicBezTo>
                  <a:pt x="99" y="34"/>
                  <a:pt x="79" y="42"/>
                  <a:pt x="53" y="42"/>
                </a:cubicBezTo>
                <a:close/>
                <a:moveTo>
                  <a:pt x="53" y="42"/>
                </a:moveTo>
                <a:cubicBezTo>
                  <a:pt x="53" y="42"/>
                  <a:pt x="53" y="42"/>
                  <a:pt x="53" y="42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d-ID"/>
          </a:p>
        </p:txBody>
      </p:sp>
      <p:grpSp>
        <p:nvGrpSpPr>
          <p:cNvPr id="270" name="Google Shape;10189;p62">
            <a:extLst>
              <a:ext uri="{FF2B5EF4-FFF2-40B4-BE49-F238E27FC236}">
                <a16:creationId xmlns:a16="http://schemas.microsoft.com/office/drawing/2014/main" id="{F8625FCA-610B-A06C-A7A8-40138F954826}"/>
              </a:ext>
            </a:extLst>
          </p:cNvPr>
          <p:cNvGrpSpPr/>
          <p:nvPr/>
        </p:nvGrpSpPr>
        <p:grpSpPr>
          <a:xfrm>
            <a:off x="1500643" y="1955960"/>
            <a:ext cx="216000" cy="216000"/>
            <a:chOff x="-25477800" y="2357750"/>
            <a:chExt cx="298525" cy="278050"/>
          </a:xfrm>
          <a:solidFill>
            <a:schemeClr val="bg1"/>
          </a:solidFill>
        </p:grpSpPr>
        <p:sp>
          <p:nvSpPr>
            <p:cNvPr id="271" name="Google Shape;10190;p62">
              <a:extLst>
                <a:ext uri="{FF2B5EF4-FFF2-40B4-BE49-F238E27FC236}">
                  <a16:creationId xmlns:a16="http://schemas.microsoft.com/office/drawing/2014/main" id="{DDE70CB8-9113-686D-4EDA-BA211F5572B8}"/>
                </a:ext>
              </a:extLst>
            </p:cNvPr>
            <p:cNvSpPr/>
            <p:nvPr/>
          </p:nvSpPr>
          <p:spPr>
            <a:xfrm>
              <a:off x="-25477800" y="2357750"/>
              <a:ext cx="298525" cy="278050"/>
            </a:xfrm>
            <a:custGeom>
              <a:avLst/>
              <a:gdLst/>
              <a:ahLst/>
              <a:cxnLst/>
              <a:rect l="l" t="t" r="r" b="b"/>
              <a:pathLst>
                <a:path w="11941" h="11122" extrusionOk="0">
                  <a:moveTo>
                    <a:pt x="7057" y="1229"/>
                  </a:moveTo>
                  <a:lnTo>
                    <a:pt x="7971" y="2143"/>
                  </a:lnTo>
                  <a:lnTo>
                    <a:pt x="7057" y="2143"/>
                  </a:lnTo>
                  <a:lnTo>
                    <a:pt x="7057" y="1229"/>
                  </a:lnTo>
                  <a:close/>
                  <a:moveTo>
                    <a:pt x="6333" y="756"/>
                  </a:moveTo>
                  <a:lnTo>
                    <a:pt x="6333" y="2489"/>
                  </a:lnTo>
                  <a:cubicBezTo>
                    <a:pt x="6333" y="2678"/>
                    <a:pt x="6490" y="2836"/>
                    <a:pt x="6679" y="2836"/>
                  </a:cubicBezTo>
                  <a:lnTo>
                    <a:pt x="8412" y="2836"/>
                  </a:lnTo>
                  <a:lnTo>
                    <a:pt x="8412" y="4946"/>
                  </a:lnTo>
                  <a:lnTo>
                    <a:pt x="7593" y="4946"/>
                  </a:lnTo>
                  <a:lnTo>
                    <a:pt x="7215" y="4096"/>
                  </a:lnTo>
                  <a:cubicBezTo>
                    <a:pt x="7026" y="3749"/>
                    <a:pt x="6648" y="3529"/>
                    <a:pt x="6270" y="3529"/>
                  </a:cubicBezTo>
                  <a:lnTo>
                    <a:pt x="3245" y="3529"/>
                  </a:lnTo>
                  <a:cubicBezTo>
                    <a:pt x="3119" y="3529"/>
                    <a:pt x="2993" y="3560"/>
                    <a:pt x="2867" y="3592"/>
                  </a:cubicBezTo>
                  <a:lnTo>
                    <a:pt x="2867" y="756"/>
                  </a:lnTo>
                  <a:close/>
                  <a:moveTo>
                    <a:pt x="10901" y="6994"/>
                  </a:moveTo>
                  <a:cubicBezTo>
                    <a:pt x="11027" y="6994"/>
                    <a:pt x="11090" y="7026"/>
                    <a:pt x="11184" y="7089"/>
                  </a:cubicBezTo>
                  <a:cubicBezTo>
                    <a:pt x="11247" y="7183"/>
                    <a:pt x="11247" y="7246"/>
                    <a:pt x="11247" y="7372"/>
                  </a:cubicBezTo>
                  <a:lnTo>
                    <a:pt x="10995" y="9105"/>
                  </a:lnTo>
                  <a:lnTo>
                    <a:pt x="10428" y="6994"/>
                  </a:lnTo>
                  <a:close/>
                  <a:moveTo>
                    <a:pt x="6270" y="4190"/>
                  </a:moveTo>
                  <a:cubicBezTo>
                    <a:pt x="6364" y="4190"/>
                    <a:pt x="6490" y="4253"/>
                    <a:pt x="6585" y="4379"/>
                  </a:cubicBezTo>
                  <a:lnTo>
                    <a:pt x="7089" y="5356"/>
                  </a:lnTo>
                  <a:cubicBezTo>
                    <a:pt x="7120" y="5482"/>
                    <a:pt x="7278" y="5577"/>
                    <a:pt x="7404" y="5577"/>
                  </a:cubicBezTo>
                  <a:lnTo>
                    <a:pt x="9105" y="5577"/>
                  </a:lnTo>
                  <a:cubicBezTo>
                    <a:pt x="9262" y="5577"/>
                    <a:pt x="9420" y="5671"/>
                    <a:pt x="9452" y="5829"/>
                  </a:cubicBezTo>
                  <a:lnTo>
                    <a:pt x="10586" y="10397"/>
                  </a:lnTo>
                  <a:lnTo>
                    <a:pt x="2205" y="10397"/>
                  </a:lnTo>
                  <a:lnTo>
                    <a:pt x="2205" y="10460"/>
                  </a:lnTo>
                  <a:cubicBezTo>
                    <a:pt x="2048" y="10460"/>
                    <a:pt x="1890" y="10334"/>
                    <a:pt x="1859" y="10176"/>
                  </a:cubicBezTo>
                  <a:lnTo>
                    <a:pt x="788" y="5986"/>
                  </a:lnTo>
                  <a:cubicBezTo>
                    <a:pt x="756" y="5892"/>
                    <a:pt x="788" y="5797"/>
                    <a:pt x="851" y="5734"/>
                  </a:cubicBezTo>
                  <a:cubicBezTo>
                    <a:pt x="945" y="5640"/>
                    <a:pt x="1008" y="5608"/>
                    <a:pt x="1134" y="5608"/>
                  </a:cubicBezTo>
                  <a:lnTo>
                    <a:pt x="2520" y="5608"/>
                  </a:lnTo>
                  <a:cubicBezTo>
                    <a:pt x="2709" y="5608"/>
                    <a:pt x="2867" y="5451"/>
                    <a:pt x="2867" y="5262"/>
                  </a:cubicBezTo>
                  <a:lnTo>
                    <a:pt x="2867" y="4537"/>
                  </a:lnTo>
                  <a:cubicBezTo>
                    <a:pt x="2867" y="4348"/>
                    <a:pt x="3025" y="4190"/>
                    <a:pt x="3214" y="4190"/>
                  </a:cubicBezTo>
                  <a:close/>
                  <a:moveTo>
                    <a:pt x="2489" y="0"/>
                  </a:moveTo>
                  <a:cubicBezTo>
                    <a:pt x="2268" y="0"/>
                    <a:pt x="2111" y="158"/>
                    <a:pt x="2111" y="378"/>
                  </a:cubicBezTo>
                  <a:lnTo>
                    <a:pt x="2111" y="4537"/>
                  </a:lnTo>
                  <a:lnTo>
                    <a:pt x="2111" y="4883"/>
                  </a:lnTo>
                  <a:lnTo>
                    <a:pt x="1103" y="4883"/>
                  </a:lnTo>
                  <a:cubicBezTo>
                    <a:pt x="788" y="4883"/>
                    <a:pt x="473" y="5041"/>
                    <a:pt x="284" y="5293"/>
                  </a:cubicBezTo>
                  <a:cubicBezTo>
                    <a:pt x="63" y="5514"/>
                    <a:pt x="0" y="5829"/>
                    <a:pt x="63" y="6144"/>
                  </a:cubicBezTo>
                  <a:lnTo>
                    <a:pt x="1134" y="10334"/>
                  </a:lnTo>
                  <a:cubicBezTo>
                    <a:pt x="1260" y="10806"/>
                    <a:pt x="1701" y="11121"/>
                    <a:pt x="2174" y="11121"/>
                  </a:cubicBezTo>
                  <a:lnTo>
                    <a:pt x="10995" y="11121"/>
                  </a:lnTo>
                  <a:cubicBezTo>
                    <a:pt x="11153" y="11121"/>
                    <a:pt x="11310" y="10995"/>
                    <a:pt x="11342" y="10838"/>
                  </a:cubicBezTo>
                  <a:lnTo>
                    <a:pt x="11877" y="7467"/>
                  </a:lnTo>
                  <a:cubicBezTo>
                    <a:pt x="11940" y="7152"/>
                    <a:pt x="11846" y="6868"/>
                    <a:pt x="11657" y="6616"/>
                  </a:cubicBezTo>
                  <a:cubicBezTo>
                    <a:pt x="11499" y="6427"/>
                    <a:pt x="11216" y="6301"/>
                    <a:pt x="10901" y="6301"/>
                  </a:cubicBezTo>
                  <a:lnTo>
                    <a:pt x="10239" y="6301"/>
                  </a:lnTo>
                  <a:lnTo>
                    <a:pt x="10082" y="5734"/>
                  </a:lnTo>
                  <a:cubicBezTo>
                    <a:pt x="9956" y="5262"/>
                    <a:pt x="9578" y="4946"/>
                    <a:pt x="9105" y="4883"/>
                  </a:cubicBezTo>
                  <a:lnTo>
                    <a:pt x="9105" y="2458"/>
                  </a:lnTo>
                  <a:cubicBezTo>
                    <a:pt x="9105" y="2363"/>
                    <a:pt x="9042" y="2269"/>
                    <a:pt x="8979" y="2206"/>
                  </a:cubicBezTo>
                  <a:lnTo>
                    <a:pt x="6900" y="126"/>
                  </a:lnTo>
                  <a:cubicBezTo>
                    <a:pt x="6805" y="63"/>
                    <a:pt x="6742" y="0"/>
                    <a:pt x="66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10191;p62">
              <a:extLst>
                <a:ext uri="{FF2B5EF4-FFF2-40B4-BE49-F238E27FC236}">
                  <a16:creationId xmlns:a16="http://schemas.microsoft.com/office/drawing/2014/main" id="{B21B2885-D582-627F-FECF-F92C4632C2BE}"/>
                </a:ext>
              </a:extLst>
            </p:cNvPr>
            <p:cNvSpPr/>
            <p:nvPr/>
          </p:nvSpPr>
          <p:spPr>
            <a:xfrm>
              <a:off x="-25388025" y="2514850"/>
              <a:ext cx="104000" cy="88650"/>
            </a:xfrm>
            <a:custGeom>
              <a:avLst/>
              <a:gdLst/>
              <a:ahLst/>
              <a:cxnLst/>
              <a:rect l="l" t="t" r="r" b="b"/>
              <a:pathLst>
                <a:path w="4160" h="3546" extrusionOk="0">
                  <a:moveTo>
                    <a:pt x="1752" y="1"/>
                  </a:moveTo>
                  <a:cubicBezTo>
                    <a:pt x="1716" y="1"/>
                    <a:pt x="1678" y="6"/>
                    <a:pt x="1639" y="17"/>
                  </a:cubicBezTo>
                  <a:cubicBezTo>
                    <a:pt x="1450" y="80"/>
                    <a:pt x="1324" y="269"/>
                    <a:pt x="1418" y="458"/>
                  </a:cubicBezTo>
                  <a:lnTo>
                    <a:pt x="1639" y="1403"/>
                  </a:lnTo>
                  <a:lnTo>
                    <a:pt x="347" y="1403"/>
                  </a:lnTo>
                  <a:cubicBezTo>
                    <a:pt x="158" y="1403"/>
                    <a:pt x="1" y="1561"/>
                    <a:pt x="1" y="1750"/>
                  </a:cubicBezTo>
                  <a:cubicBezTo>
                    <a:pt x="1" y="1970"/>
                    <a:pt x="158" y="2128"/>
                    <a:pt x="347" y="2128"/>
                  </a:cubicBezTo>
                  <a:lnTo>
                    <a:pt x="1796" y="2128"/>
                  </a:lnTo>
                  <a:lnTo>
                    <a:pt x="2080" y="3262"/>
                  </a:lnTo>
                  <a:cubicBezTo>
                    <a:pt x="2111" y="3420"/>
                    <a:pt x="2269" y="3546"/>
                    <a:pt x="2426" y="3546"/>
                  </a:cubicBezTo>
                  <a:lnTo>
                    <a:pt x="2521" y="3546"/>
                  </a:lnTo>
                  <a:cubicBezTo>
                    <a:pt x="2710" y="3483"/>
                    <a:pt x="2836" y="3294"/>
                    <a:pt x="2742" y="3105"/>
                  </a:cubicBezTo>
                  <a:lnTo>
                    <a:pt x="2521" y="2159"/>
                  </a:lnTo>
                  <a:lnTo>
                    <a:pt x="3813" y="2159"/>
                  </a:lnTo>
                  <a:cubicBezTo>
                    <a:pt x="4002" y="2159"/>
                    <a:pt x="4159" y="2002"/>
                    <a:pt x="4159" y="1813"/>
                  </a:cubicBezTo>
                  <a:cubicBezTo>
                    <a:pt x="4159" y="1561"/>
                    <a:pt x="4002" y="1403"/>
                    <a:pt x="3813" y="1403"/>
                  </a:cubicBezTo>
                  <a:lnTo>
                    <a:pt x="2363" y="1403"/>
                  </a:lnTo>
                  <a:lnTo>
                    <a:pt x="2080" y="269"/>
                  </a:lnTo>
                  <a:cubicBezTo>
                    <a:pt x="2054" y="114"/>
                    <a:pt x="1921" y="1"/>
                    <a:pt x="17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B9F905-77C5-A26A-9069-974BFEEA39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pic>
        <p:nvPicPr>
          <p:cNvPr id="8" name="Google Shape;148;p30">
            <a:extLst>
              <a:ext uri="{FF2B5EF4-FFF2-40B4-BE49-F238E27FC236}">
                <a16:creationId xmlns:a16="http://schemas.microsoft.com/office/drawing/2014/main" id="{BFD1AE2F-C6E0-BED9-9447-FA394901AA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5156" y="93648"/>
            <a:ext cx="387013" cy="482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946C6C-F2A7-240B-82FF-5BDD5F34CB2E}"/>
              </a:ext>
            </a:extLst>
          </p:cNvPr>
          <p:cNvSpPr txBox="1"/>
          <p:nvPr/>
        </p:nvSpPr>
        <p:spPr>
          <a:xfrm>
            <a:off x="550382" y="2350706"/>
            <a:ext cx="2118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3A77B2"/>
              </a:buClr>
            </a:pPr>
            <a:r>
              <a:rPr lang="ru-RU" sz="11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Датасеты</a:t>
            </a:r>
            <a:endParaRPr lang="en-US" sz="1100" b="1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89450A-B536-A82D-8359-1881892CFDB1}"/>
              </a:ext>
            </a:extLst>
          </p:cNvPr>
          <p:cNvSpPr txBox="1"/>
          <p:nvPr/>
        </p:nvSpPr>
        <p:spPr>
          <a:xfrm>
            <a:off x="3385998" y="2348537"/>
            <a:ext cx="2414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3A77B2"/>
              </a:buClr>
            </a:pPr>
            <a:r>
              <a:rPr lang="ru-RU" sz="11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Исследования</a:t>
            </a:r>
            <a:endParaRPr lang="en-US" sz="1100" b="1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1C036E-0923-B6BD-641D-5E250E245B5C}"/>
              </a:ext>
            </a:extLst>
          </p:cNvPr>
          <p:cNvSpPr txBox="1"/>
          <p:nvPr/>
        </p:nvSpPr>
        <p:spPr>
          <a:xfrm>
            <a:off x="6470911" y="2346732"/>
            <a:ext cx="2118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3A77B2"/>
              </a:buClr>
            </a:pPr>
            <a:r>
              <a:rPr lang="ru-RU" sz="11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Сервисы</a:t>
            </a:r>
            <a:endParaRPr lang="en-US" sz="1100" b="1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AB1EDD-EF83-9EBD-FA1D-358555E34C3E}"/>
              </a:ext>
            </a:extLst>
          </p:cNvPr>
          <p:cNvSpPr txBox="1"/>
          <p:nvPr/>
        </p:nvSpPr>
        <p:spPr>
          <a:xfrm>
            <a:off x="550382" y="4024014"/>
            <a:ext cx="35978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3A77B2"/>
              </a:buClr>
            </a:pPr>
            <a:r>
              <a:rPr lang="ru-RU" sz="11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Аннотирование</a:t>
            </a:r>
            <a:endParaRPr lang="en-US" sz="1100" b="1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3C8E28-63F3-1E69-16C5-5554DCA2B8C9}"/>
              </a:ext>
            </a:extLst>
          </p:cNvPr>
          <p:cNvSpPr txBox="1"/>
          <p:nvPr/>
        </p:nvSpPr>
        <p:spPr>
          <a:xfrm>
            <a:off x="4991772" y="4017389"/>
            <a:ext cx="35978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3A77B2"/>
              </a:buClr>
            </a:pPr>
            <a:r>
              <a:rPr lang="ru-RU" sz="1100" b="1" strike="noStrike" spc="-1" dirty="0">
                <a:solidFill>
                  <a:srgbClr val="222223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Модели</a:t>
            </a:r>
            <a:endParaRPr lang="en-US" sz="1100" b="1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F04B5EB3-A916-4E75-6853-94D4B6E8C6A9}"/>
              </a:ext>
            </a:extLst>
          </p:cNvPr>
          <p:cNvSpPr txBox="1">
            <a:spLocks/>
          </p:cNvSpPr>
          <p:nvPr/>
        </p:nvSpPr>
        <p:spPr>
          <a:xfrm>
            <a:off x="261220" y="180875"/>
            <a:ext cx="7341057" cy="461665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500" b="1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Научный центр мирового уровня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500" b="1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«Цифровой биодизайн и персонализированное здравоохранение», Платформа НЦМУ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EAF2C42-C9FA-2737-2BB3-21385ADAA4A5}"/>
              </a:ext>
            </a:extLst>
          </p:cNvPr>
          <p:cNvSpPr txBox="1">
            <a:spLocks/>
          </p:cNvSpPr>
          <p:nvPr/>
        </p:nvSpPr>
        <p:spPr>
          <a:xfrm>
            <a:off x="2929328" y="1036595"/>
            <a:ext cx="3285342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Основные задачи Платформы НЦМУ</a:t>
            </a:r>
          </a:p>
        </p:txBody>
      </p:sp>
    </p:spTree>
    <p:extLst>
      <p:ext uri="{BB962C8B-B14F-4D97-AF65-F5344CB8AC3E}">
        <p14:creationId xmlns:p14="http://schemas.microsoft.com/office/powerpoint/2010/main" val="413364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A14CE-06C3-FD36-1870-BD8CEA36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77" name="Рисунок 476">
            <a:extLst>
              <a:ext uri="{FF2B5EF4-FFF2-40B4-BE49-F238E27FC236}">
                <a16:creationId xmlns:a16="http://schemas.microsoft.com/office/drawing/2014/main" id="{555EAAA9-D085-273A-075B-8ECEC03BC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4394" y="3328996"/>
            <a:ext cx="1426900" cy="651608"/>
          </a:xfrm>
          <a:prstGeom prst="rect">
            <a:avLst/>
          </a:prstGeom>
        </p:spPr>
      </p:pic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Структурная схема Платформы НЦМУ</a:t>
            </a:r>
          </a:p>
        </p:txBody>
      </p:sp>
      <p:grpSp>
        <p:nvGrpSpPr>
          <p:cNvPr id="450" name="Группа 449">
            <a:extLst>
              <a:ext uri="{FF2B5EF4-FFF2-40B4-BE49-F238E27FC236}">
                <a16:creationId xmlns:a16="http://schemas.microsoft.com/office/drawing/2014/main" id="{382CA230-2DFC-C412-8587-93FDD85D4555}"/>
              </a:ext>
            </a:extLst>
          </p:cNvPr>
          <p:cNvGrpSpPr/>
          <p:nvPr/>
        </p:nvGrpSpPr>
        <p:grpSpPr>
          <a:xfrm>
            <a:off x="261220" y="481806"/>
            <a:ext cx="8628985" cy="4521620"/>
            <a:chOff x="425513" y="791408"/>
            <a:chExt cx="11505313" cy="6028827"/>
          </a:xfrm>
        </p:grpSpPr>
        <p:sp>
          <p:nvSpPr>
            <p:cNvPr id="451" name="Isosceles Triangle 24">
              <a:extLst>
                <a:ext uri="{FF2B5EF4-FFF2-40B4-BE49-F238E27FC236}">
                  <a16:creationId xmlns:a16="http://schemas.microsoft.com/office/drawing/2014/main" id="{7E82B873-820A-4FFB-B3A7-67B701D3DC1C}"/>
                </a:ext>
              </a:extLst>
            </p:cNvPr>
            <p:cNvSpPr/>
            <p:nvPr/>
          </p:nvSpPr>
          <p:spPr>
            <a:xfrm rot="5400000">
              <a:off x="6060709" y="2253343"/>
              <a:ext cx="98169" cy="6994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egoe UI Light"/>
              </a:endParaRPr>
            </a:p>
          </p:txBody>
        </p:sp>
        <p:sp>
          <p:nvSpPr>
            <p:cNvPr id="453" name="Прямоугольник 452">
              <a:extLst>
                <a:ext uri="{FF2B5EF4-FFF2-40B4-BE49-F238E27FC236}">
                  <a16:creationId xmlns:a16="http://schemas.microsoft.com/office/drawing/2014/main" id="{C6367D77-5B59-4F40-BB01-82BD719C5A63}"/>
                </a:ext>
              </a:extLst>
            </p:cNvPr>
            <p:cNvSpPr/>
            <p:nvPr/>
          </p:nvSpPr>
          <p:spPr>
            <a:xfrm>
              <a:off x="7292538" y="2269449"/>
              <a:ext cx="4628377" cy="3144398"/>
            </a:xfrm>
            <a:prstGeom prst="rect">
              <a:avLst/>
            </a:prstGeom>
            <a:noFill/>
            <a:ln w="12700">
              <a:solidFill>
                <a:srgbClr val="E8668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  <a:latin typeface="Segoe UI Light"/>
              </a:endParaRPr>
            </a:p>
          </p:txBody>
        </p:sp>
        <p:sp>
          <p:nvSpPr>
            <p:cNvPr id="454" name="Стрелка: вправо 140">
              <a:extLst>
                <a:ext uri="{FF2B5EF4-FFF2-40B4-BE49-F238E27FC236}">
                  <a16:creationId xmlns:a16="http://schemas.microsoft.com/office/drawing/2014/main" id="{F2157499-5283-F940-B93E-08A8C9C96510}"/>
                </a:ext>
              </a:extLst>
            </p:cNvPr>
            <p:cNvSpPr/>
            <p:nvPr/>
          </p:nvSpPr>
          <p:spPr>
            <a:xfrm>
              <a:off x="6892099" y="3754083"/>
              <a:ext cx="496655" cy="193127"/>
            </a:xfrm>
            <a:prstGeom prst="rightArrow">
              <a:avLst/>
            </a:prstGeom>
            <a:solidFill>
              <a:srgbClr val="F9D9E1"/>
            </a:solidFill>
            <a:ln>
              <a:solidFill>
                <a:srgbClr val="E86688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  <a:latin typeface="Segoe UI Light"/>
              </a:endParaRPr>
            </a:p>
          </p:txBody>
        </p:sp>
        <p:sp>
          <p:nvSpPr>
            <p:cNvPr id="455" name="Линия">
              <a:extLst>
                <a:ext uri="{FF2B5EF4-FFF2-40B4-BE49-F238E27FC236}">
                  <a16:creationId xmlns:a16="http://schemas.microsoft.com/office/drawing/2014/main" id="{D956B554-287D-1449-A2E8-2220CE6981CF}"/>
                </a:ext>
              </a:extLst>
            </p:cNvPr>
            <p:cNvSpPr/>
            <p:nvPr/>
          </p:nvSpPr>
          <p:spPr>
            <a:xfrm>
              <a:off x="425513" y="2133432"/>
              <a:ext cx="11495404" cy="49063"/>
            </a:xfrm>
            <a:prstGeom prst="line">
              <a:avLst/>
            </a:prstGeom>
            <a:ln w="12700">
              <a:solidFill>
                <a:srgbClr val="3A77B2"/>
              </a:solidFill>
              <a:prstDash val="dash"/>
              <a:miter lim="400000"/>
            </a:ln>
          </p:spPr>
          <p:txBody>
            <a:bodyPr lIns="34289" tIns="34289" rIns="34289" bIns="34289"/>
            <a:lstStyle/>
            <a:p>
              <a:pPr defTabSz="685800"/>
              <a:endParaRPr sz="1350" dirty="0">
                <a:solidFill>
                  <a:prstClr val="black"/>
                </a:solidFill>
                <a:latin typeface="Segoe UI Light"/>
              </a:endParaRPr>
            </a:p>
          </p:txBody>
        </p:sp>
        <p:sp>
          <p:nvSpPr>
            <p:cNvPr id="456" name="TextBox 455">
              <a:extLst>
                <a:ext uri="{FF2B5EF4-FFF2-40B4-BE49-F238E27FC236}">
                  <a16:creationId xmlns:a16="http://schemas.microsoft.com/office/drawing/2014/main" id="{66E9B3A6-9201-FC4D-B0CD-780E6C32545C}"/>
                </a:ext>
              </a:extLst>
            </p:cNvPr>
            <p:cNvSpPr txBox="1"/>
            <p:nvPr/>
          </p:nvSpPr>
          <p:spPr>
            <a:xfrm>
              <a:off x="425516" y="2272213"/>
              <a:ext cx="471914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825" dirty="0">
                  <a:solidFill>
                    <a:srgbClr val="9366BC"/>
                  </a:solidFill>
                  <a:latin typeface="Montserrat Bold" panose="00000800000000000000" pitchFamily="2" charset="-52"/>
                </a:rPr>
                <a:t>Исследовательский сегмент</a:t>
              </a:r>
            </a:p>
            <a:p>
              <a:pPr algn="ctr" defTabSz="685800"/>
              <a:r>
                <a:rPr lang="ru-RU" sz="825" dirty="0">
                  <a:solidFill>
                    <a:srgbClr val="9366BC"/>
                  </a:solidFill>
                  <a:latin typeface="Montserrat Bold" panose="00000800000000000000" pitchFamily="2" charset="-52"/>
                </a:rPr>
                <a:t>(Фабрика </a:t>
              </a:r>
              <a:r>
                <a:rPr lang="en-US" sz="825" dirty="0">
                  <a:solidFill>
                    <a:srgbClr val="9366BC"/>
                  </a:solidFill>
                  <a:latin typeface="Montserrat Bold" panose="00000800000000000000" pitchFamily="2" charset="-52"/>
                </a:rPr>
                <a:t>ML-</a:t>
              </a:r>
              <a:r>
                <a:rPr lang="ru-RU" sz="825" dirty="0">
                  <a:solidFill>
                    <a:srgbClr val="9366BC"/>
                  </a:solidFill>
                  <a:latin typeface="Montserrat Bold" panose="00000800000000000000" pitchFamily="2" charset="-52"/>
                </a:rPr>
                <a:t>моделей)</a:t>
              </a:r>
            </a:p>
          </p:txBody>
        </p:sp>
        <p:sp>
          <p:nvSpPr>
            <p:cNvPr id="457" name="TextBox 456">
              <a:extLst>
                <a:ext uri="{FF2B5EF4-FFF2-40B4-BE49-F238E27FC236}">
                  <a16:creationId xmlns:a16="http://schemas.microsoft.com/office/drawing/2014/main" id="{FB5E1E5B-72B1-EC4D-A2AE-B87914A5C42C}"/>
                </a:ext>
              </a:extLst>
            </p:cNvPr>
            <p:cNvSpPr txBox="1"/>
            <p:nvPr/>
          </p:nvSpPr>
          <p:spPr>
            <a:xfrm>
              <a:off x="5541456" y="2129936"/>
              <a:ext cx="13625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600" dirty="0">
                  <a:solidFill>
                    <a:srgbClr val="3A77B2"/>
                  </a:solidFill>
                  <a:latin typeface="Montserrat Bold" panose="00000800000000000000" pitchFamily="2" charset="-52"/>
                </a:rPr>
                <a:t>Граница проекта НЦМУ</a:t>
              </a:r>
            </a:p>
          </p:txBody>
        </p:sp>
        <p:sp>
          <p:nvSpPr>
            <p:cNvPr id="458" name="TextBox 457">
              <a:extLst>
                <a:ext uri="{FF2B5EF4-FFF2-40B4-BE49-F238E27FC236}">
                  <a16:creationId xmlns:a16="http://schemas.microsoft.com/office/drawing/2014/main" id="{4DFDD3F5-9952-7147-B81C-217CD6C2BDB8}"/>
                </a:ext>
              </a:extLst>
            </p:cNvPr>
            <p:cNvSpPr txBox="1"/>
            <p:nvPr/>
          </p:nvSpPr>
          <p:spPr>
            <a:xfrm>
              <a:off x="7421020" y="2345437"/>
              <a:ext cx="4351163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825" dirty="0">
                  <a:solidFill>
                    <a:srgbClr val="E86688"/>
                  </a:solidFill>
                  <a:latin typeface="Montserrat Bold" panose="00000800000000000000" pitchFamily="2" charset="-52"/>
                </a:rPr>
                <a:t>Продуктивный сегмент</a:t>
              </a:r>
            </a:p>
          </p:txBody>
        </p:sp>
        <p:sp>
          <p:nvSpPr>
            <p:cNvPr id="459" name="Прямоугольник 458">
              <a:extLst>
                <a:ext uri="{FF2B5EF4-FFF2-40B4-BE49-F238E27FC236}">
                  <a16:creationId xmlns:a16="http://schemas.microsoft.com/office/drawing/2014/main" id="{A7128230-2400-0F4E-A8BD-A48C71AA3F78}"/>
                </a:ext>
              </a:extLst>
            </p:cNvPr>
            <p:cNvSpPr/>
            <p:nvPr/>
          </p:nvSpPr>
          <p:spPr>
            <a:xfrm>
              <a:off x="425515" y="2269449"/>
              <a:ext cx="4719140" cy="3144397"/>
            </a:xfrm>
            <a:prstGeom prst="rect">
              <a:avLst/>
            </a:prstGeom>
            <a:noFill/>
            <a:ln w="12700">
              <a:solidFill>
                <a:srgbClr val="9366B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  <a:latin typeface="Segoe UI Light"/>
              </a:endParaRPr>
            </a:p>
          </p:txBody>
        </p:sp>
        <p:sp>
          <p:nvSpPr>
            <p:cNvPr id="460" name="Цилиндр 459">
              <a:extLst>
                <a:ext uri="{FF2B5EF4-FFF2-40B4-BE49-F238E27FC236}">
                  <a16:creationId xmlns:a16="http://schemas.microsoft.com/office/drawing/2014/main" id="{4C1E35A8-8E02-8C4B-AC06-C18842C797B4}"/>
                </a:ext>
              </a:extLst>
            </p:cNvPr>
            <p:cNvSpPr/>
            <p:nvPr/>
          </p:nvSpPr>
          <p:spPr>
            <a:xfrm>
              <a:off x="2172960" y="3098441"/>
              <a:ext cx="1457606" cy="966158"/>
            </a:xfrm>
            <a:prstGeom prst="can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Подсистема хранения</a:t>
              </a:r>
            </a:p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и управления</a:t>
              </a:r>
            </a:p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данными</a:t>
              </a:r>
            </a:p>
          </p:txBody>
        </p:sp>
        <p:sp>
          <p:nvSpPr>
            <p:cNvPr id="461" name="Прямоугольник: скругленные углы 14">
              <a:extLst>
                <a:ext uri="{FF2B5EF4-FFF2-40B4-BE49-F238E27FC236}">
                  <a16:creationId xmlns:a16="http://schemas.microsoft.com/office/drawing/2014/main" id="{D6795F00-C3DB-E047-9FDB-A153784C2C39}"/>
                </a:ext>
              </a:extLst>
            </p:cNvPr>
            <p:cNvSpPr/>
            <p:nvPr/>
          </p:nvSpPr>
          <p:spPr>
            <a:xfrm>
              <a:off x="570435" y="2692999"/>
              <a:ext cx="4453961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Подсистема </a:t>
              </a:r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API 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и </a:t>
              </a: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пользовательского </a:t>
              </a:r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web-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портала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462" name="Прямоугольник: скругленные углы 15">
              <a:extLst>
                <a:ext uri="{FF2B5EF4-FFF2-40B4-BE49-F238E27FC236}">
                  <a16:creationId xmlns:a16="http://schemas.microsoft.com/office/drawing/2014/main" id="{E5F2CFC5-7B6B-7144-B709-CD484E258C83}"/>
                </a:ext>
              </a:extLst>
            </p:cNvPr>
            <p:cNvSpPr/>
            <p:nvPr/>
          </p:nvSpPr>
          <p:spPr>
            <a:xfrm>
              <a:off x="3775485" y="3099424"/>
              <a:ext cx="1248911" cy="40472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Подсистема разметки данных</a:t>
              </a:r>
            </a:p>
          </p:txBody>
        </p:sp>
        <p:sp>
          <p:nvSpPr>
            <p:cNvPr id="463" name="Прямоугольник: скругленные углы 16">
              <a:extLst>
                <a:ext uri="{FF2B5EF4-FFF2-40B4-BE49-F238E27FC236}">
                  <a16:creationId xmlns:a16="http://schemas.microsoft.com/office/drawing/2014/main" id="{D581C8C4-8483-E348-87C9-DB5B4E6E0BF2}"/>
                </a:ext>
              </a:extLst>
            </p:cNvPr>
            <p:cNvSpPr/>
            <p:nvPr/>
          </p:nvSpPr>
          <p:spPr>
            <a:xfrm>
              <a:off x="3779392" y="3616751"/>
              <a:ext cx="1245564" cy="447848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Подсистема обучения</a:t>
              </a:r>
            </a:p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моделей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464" name="Прямоугольник: скругленные углы 17">
              <a:extLst>
                <a:ext uri="{FF2B5EF4-FFF2-40B4-BE49-F238E27FC236}">
                  <a16:creationId xmlns:a16="http://schemas.microsoft.com/office/drawing/2014/main" id="{875DFAF0-A981-2446-A308-E917D5921392}"/>
                </a:ext>
              </a:extLst>
            </p:cNvPr>
            <p:cNvSpPr/>
            <p:nvPr/>
          </p:nvSpPr>
          <p:spPr>
            <a:xfrm>
              <a:off x="570435" y="3099424"/>
              <a:ext cx="1453699" cy="40472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Подсистема исследования данных</a:t>
              </a:r>
            </a:p>
          </p:txBody>
        </p:sp>
        <p:sp>
          <p:nvSpPr>
            <p:cNvPr id="465" name="Прямоугольник: скругленные углы 18">
              <a:extLst>
                <a:ext uri="{FF2B5EF4-FFF2-40B4-BE49-F238E27FC236}">
                  <a16:creationId xmlns:a16="http://schemas.microsoft.com/office/drawing/2014/main" id="{6734195B-6ADF-6241-9765-7EC304F3463E}"/>
                </a:ext>
              </a:extLst>
            </p:cNvPr>
            <p:cNvSpPr/>
            <p:nvPr/>
          </p:nvSpPr>
          <p:spPr>
            <a:xfrm>
              <a:off x="570436" y="3616751"/>
              <a:ext cx="1453698" cy="447848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Подсистема учёта</a:t>
              </a:r>
            </a:p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и протоколирование исследований</a:t>
              </a:r>
            </a:p>
          </p:txBody>
        </p:sp>
        <p:sp>
          <p:nvSpPr>
            <p:cNvPr id="466" name="Прямоугольник: скругленные углы 19">
              <a:extLst>
                <a:ext uri="{FF2B5EF4-FFF2-40B4-BE49-F238E27FC236}">
                  <a16:creationId xmlns:a16="http://schemas.microsoft.com/office/drawing/2014/main" id="{A0883F0A-F422-8C49-AA43-4CC22CDB443D}"/>
                </a:ext>
              </a:extLst>
            </p:cNvPr>
            <p:cNvSpPr/>
            <p:nvPr/>
          </p:nvSpPr>
          <p:spPr>
            <a:xfrm>
              <a:off x="570435" y="4180345"/>
              <a:ext cx="2268000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Подсистема управления проектами</a:t>
              </a:r>
            </a:p>
          </p:txBody>
        </p:sp>
        <p:sp>
          <p:nvSpPr>
            <p:cNvPr id="32" name="Прямоугольник: скругленные углы 20">
              <a:extLst>
                <a:ext uri="{FF2B5EF4-FFF2-40B4-BE49-F238E27FC236}">
                  <a16:creationId xmlns:a16="http://schemas.microsoft.com/office/drawing/2014/main" id="{12B2FC75-69E1-204C-90E0-58A9D3D55409}"/>
                </a:ext>
              </a:extLst>
            </p:cNvPr>
            <p:cNvSpPr/>
            <p:nvPr/>
          </p:nvSpPr>
          <p:spPr>
            <a:xfrm>
              <a:off x="2965091" y="4180345"/>
              <a:ext cx="2059305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Подсистема автоматизации</a:t>
              </a:r>
            </a:p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бизнес-процессов</a:t>
              </a:r>
            </a:p>
          </p:txBody>
        </p:sp>
        <p:sp>
          <p:nvSpPr>
            <p:cNvPr id="33" name="Прямоугольник: скругленные углы 21">
              <a:extLst>
                <a:ext uri="{FF2B5EF4-FFF2-40B4-BE49-F238E27FC236}">
                  <a16:creationId xmlns:a16="http://schemas.microsoft.com/office/drawing/2014/main" id="{E2DA0BF3-5742-7B4F-8A8C-BF020513E869}"/>
                </a:ext>
              </a:extLst>
            </p:cNvPr>
            <p:cNvSpPr/>
            <p:nvPr/>
          </p:nvSpPr>
          <p:spPr>
            <a:xfrm>
              <a:off x="570435" y="4585787"/>
              <a:ext cx="2268000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Подсистема администрирования</a:t>
              </a:r>
            </a:p>
          </p:txBody>
        </p:sp>
        <p:sp>
          <p:nvSpPr>
            <p:cNvPr id="34" name="Прямоугольник: скругленные углы 22">
              <a:extLst>
                <a:ext uri="{FF2B5EF4-FFF2-40B4-BE49-F238E27FC236}">
                  <a16:creationId xmlns:a16="http://schemas.microsoft.com/office/drawing/2014/main" id="{4F6FA82D-D7CC-664C-B5DC-C026A2F4FE73}"/>
                </a:ext>
              </a:extLst>
            </p:cNvPr>
            <p:cNvSpPr/>
            <p:nvPr/>
          </p:nvSpPr>
          <p:spPr>
            <a:xfrm>
              <a:off x="2965091" y="4585787"/>
              <a:ext cx="2059305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Подсистема защиты информации</a:t>
              </a:r>
            </a:p>
          </p:txBody>
        </p:sp>
        <p:sp>
          <p:nvSpPr>
            <p:cNvPr id="35" name="Прямоугольник: скругленные углы 23">
              <a:extLst>
                <a:ext uri="{FF2B5EF4-FFF2-40B4-BE49-F238E27FC236}">
                  <a16:creationId xmlns:a16="http://schemas.microsoft.com/office/drawing/2014/main" id="{BE1ACE9D-409A-1940-A971-CF384F16EE27}"/>
                </a:ext>
              </a:extLst>
            </p:cNvPr>
            <p:cNvSpPr/>
            <p:nvPr/>
          </p:nvSpPr>
          <p:spPr>
            <a:xfrm>
              <a:off x="570435" y="4991229"/>
              <a:ext cx="2268000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Подсистема учёта и управления вычислительными ресурсами</a:t>
              </a:r>
            </a:p>
          </p:txBody>
        </p:sp>
        <p:sp>
          <p:nvSpPr>
            <p:cNvPr id="36" name="Прямоугольник: скругленные углы 24">
              <a:extLst>
                <a:ext uri="{FF2B5EF4-FFF2-40B4-BE49-F238E27FC236}">
                  <a16:creationId xmlns:a16="http://schemas.microsoft.com/office/drawing/2014/main" id="{89D5EF69-A85C-A849-9A68-C4760F7977E4}"/>
                </a:ext>
              </a:extLst>
            </p:cNvPr>
            <p:cNvSpPr/>
            <p:nvPr/>
          </p:nvSpPr>
          <p:spPr>
            <a:xfrm>
              <a:off x="2965091" y="4991229"/>
              <a:ext cx="2059305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Подсистема управления</a:t>
              </a:r>
            </a:p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сервисами платформы</a:t>
              </a:r>
            </a:p>
          </p:txBody>
        </p:sp>
        <p:sp>
          <p:nvSpPr>
            <p:cNvPr id="38" name="Прямоугольник: скругленные углы 25">
              <a:extLst>
                <a:ext uri="{FF2B5EF4-FFF2-40B4-BE49-F238E27FC236}">
                  <a16:creationId xmlns:a16="http://schemas.microsoft.com/office/drawing/2014/main" id="{EF59BF14-B579-E143-8E03-01D88532D701}"/>
                </a:ext>
              </a:extLst>
            </p:cNvPr>
            <p:cNvSpPr/>
            <p:nvPr/>
          </p:nvSpPr>
          <p:spPr>
            <a:xfrm>
              <a:off x="425514" y="5475041"/>
              <a:ext cx="4719142" cy="289696"/>
            </a:xfrm>
            <a:prstGeom prst="roundRect">
              <a:avLst/>
            </a:prstGeom>
            <a:solidFill>
              <a:srgbClr val="E4D9EE"/>
            </a:solidFill>
            <a:ln>
              <a:solidFill>
                <a:srgbClr val="9366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75" dirty="0">
                  <a:solidFill>
                    <a:srgbClr val="9366BC"/>
                  </a:solidFill>
                  <a:latin typeface="Montserrat Bold" panose="00000800000000000000" pitchFamily="2" charset="-52"/>
                </a:rPr>
                <a:t>Слой </a:t>
              </a:r>
              <a:r>
                <a:rPr lang="ru-RU" sz="675" dirty="0" err="1">
                  <a:solidFill>
                    <a:srgbClr val="9366BC"/>
                  </a:solidFill>
                  <a:latin typeface="Montserrat Bold" panose="00000800000000000000" pitchFamily="2" charset="-52"/>
                </a:rPr>
                <a:t>оркестрации</a:t>
              </a:r>
              <a:r>
                <a:rPr lang="ru-RU" sz="675" dirty="0">
                  <a:solidFill>
                    <a:srgbClr val="9366BC"/>
                  </a:solidFill>
                  <a:latin typeface="Montserrat Bold" panose="00000800000000000000" pitchFamily="2" charset="-52"/>
                </a:rPr>
                <a:t> (</a:t>
              </a:r>
              <a:r>
                <a:rPr lang="en-US" sz="675" dirty="0" err="1">
                  <a:solidFill>
                    <a:srgbClr val="9366BC"/>
                  </a:solidFill>
                  <a:latin typeface="Montserrat Bold" panose="00000800000000000000" pitchFamily="2" charset="-52"/>
                </a:rPr>
                <a:t>Michman</a:t>
              </a:r>
              <a:r>
                <a:rPr lang="ru-RU" sz="675" dirty="0">
                  <a:solidFill>
                    <a:srgbClr val="9366BC"/>
                  </a:solidFill>
                  <a:latin typeface="Montserrat Bold" panose="00000800000000000000" pitchFamily="2" charset="-52"/>
                </a:rPr>
                <a:t>)</a:t>
              </a:r>
            </a:p>
          </p:txBody>
        </p:sp>
        <p:sp>
          <p:nvSpPr>
            <p:cNvPr id="39" name="Прямоугольник: скругленные углы 26">
              <a:extLst>
                <a:ext uri="{FF2B5EF4-FFF2-40B4-BE49-F238E27FC236}">
                  <a16:creationId xmlns:a16="http://schemas.microsoft.com/office/drawing/2014/main" id="{E07202A8-731E-7247-ABD7-CAD7C5F28BAD}"/>
                </a:ext>
              </a:extLst>
            </p:cNvPr>
            <p:cNvSpPr/>
            <p:nvPr/>
          </p:nvSpPr>
          <p:spPr>
            <a:xfrm>
              <a:off x="425513" y="5821902"/>
              <a:ext cx="4719142" cy="289696"/>
            </a:xfrm>
            <a:prstGeom prst="roundRect">
              <a:avLst/>
            </a:prstGeom>
            <a:solidFill>
              <a:srgbClr val="E4D9EE"/>
            </a:solidFill>
            <a:ln>
              <a:solidFill>
                <a:srgbClr val="9366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75" dirty="0">
                  <a:solidFill>
                    <a:srgbClr val="9366BC"/>
                  </a:solidFill>
                  <a:latin typeface="Montserrat Bold" panose="00000800000000000000" pitchFamily="2" charset="-52"/>
                </a:rPr>
                <a:t>Слой виртуализации (</a:t>
              </a:r>
              <a:r>
                <a:rPr lang="en-US" sz="675" dirty="0" err="1">
                  <a:solidFill>
                    <a:srgbClr val="9366BC"/>
                  </a:solidFill>
                  <a:latin typeface="Montserrat Bold" panose="00000800000000000000" pitchFamily="2" charset="-52"/>
                </a:rPr>
                <a:t>Asperitas</a:t>
              </a:r>
              <a:r>
                <a:rPr lang="ru-RU" sz="675" dirty="0">
                  <a:solidFill>
                    <a:srgbClr val="9366BC"/>
                  </a:solidFill>
                  <a:latin typeface="Montserrat Bold" panose="00000800000000000000" pitchFamily="2" charset="-52"/>
                </a:rPr>
                <a:t>)</a:t>
              </a:r>
            </a:p>
          </p:txBody>
        </p:sp>
        <p:sp>
          <p:nvSpPr>
            <p:cNvPr id="40" name="Линия">
              <a:extLst>
                <a:ext uri="{FF2B5EF4-FFF2-40B4-BE49-F238E27FC236}">
                  <a16:creationId xmlns:a16="http://schemas.microsoft.com/office/drawing/2014/main" id="{7CEA8309-AE61-054F-83E2-734C13E350E7}"/>
                </a:ext>
              </a:extLst>
            </p:cNvPr>
            <p:cNvSpPr/>
            <p:nvPr/>
          </p:nvSpPr>
          <p:spPr>
            <a:xfrm>
              <a:off x="2330856" y="6390572"/>
              <a:ext cx="2194962" cy="0"/>
            </a:xfrm>
            <a:prstGeom prst="line">
              <a:avLst/>
            </a:prstGeom>
            <a:ln w="19050" cap="rnd">
              <a:solidFill>
                <a:schemeClr val="tx1"/>
              </a:solidFill>
              <a:prstDash val="sysDot"/>
              <a:round/>
            </a:ln>
          </p:spPr>
          <p:txBody>
            <a:bodyPr lIns="34289" tIns="34289" rIns="34289" bIns="34289"/>
            <a:lstStyle/>
            <a:p>
              <a:pPr defTabSz="685800"/>
              <a:endParaRPr sz="1350">
                <a:solidFill>
                  <a:prstClr val="black"/>
                </a:solidFill>
                <a:latin typeface="Segoe UI Ligh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22E8684-CC98-E844-A84B-3450439AC067}"/>
                </a:ext>
              </a:extLst>
            </p:cNvPr>
            <p:cNvSpPr txBox="1"/>
            <p:nvPr/>
          </p:nvSpPr>
          <p:spPr>
            <a:xfrm>
              <a:off x="425516" y="6574014"/>
              <a:ext cx="504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Srv 1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1D2CB22-D700-1A47-B273-F2226E3AD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425515" y="6227513"/>
              <a:ext cx="504000" cy="3465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2166F5-C9F5-C843-94BD-F99250EB293E}"/>
                </a:ext>
              </a:extLst>
            </p:cNvPr>
            <p:cNvSpPr txBox="1"/>
            <p:nvPr/>
          </p:nvSpPr>
          <p:spPr>
            <a:xfrm>
              <a:off x="1056172" y="6574014"/>
              <a:ext cx="504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Srv 2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417650C-A0A6-2344-9EEA-1B4CD7E41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056171" y="6227513"/>
              <a:ext cx="504000" cy="3465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4DE3DD2-B6C9-7640-9E13-9C9AED29E31E}"/>
                </a:ext>
              </a:extLst>
            </p:cNvPr>
            <p:cNvSpPr txBox="1"/>
            <p:nvPr/>
          </p:nvSpPr>
          <p:spPr>
            <a:xfrm>
              <a:off x="1686828" y="6574014"/>
              <a:ext cx="504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Srv 3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F0353F0D-ED56-1F41-841B-C1B3A5AF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686827" y="6227513"/>
              <a:ext cx="504000" cy="3465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0919F83-23FD-F542-8C3D-DF9FF45C0115}"/>
                </a:ext>
              </a:extLst>
            </p:cNvPr>
            <p:cNvSpPr txBox="1"/>
            <p:nvPr/>
          </p:nvSpPr>
          <p:spPr>
            <a:xfrm>
              <a:off x="4640656" y="6574014"/>
              <a:ext cx="504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Srv n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0B86A4C-6A3C-1D42-B86A-23D953DE7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4640656" y="6227513"/>
              <a:ext cx="504000" cy="346500"/>
            </a:xfrm>
            <a:prstGeom prst="rect">
              <a:avLst/>
            </a:prstGeom>
          </p:spPr>
        </p:pic>
        <p:sp>
          <p:nvSpPr>
            <p:cNvPr id="49" name="Прямоугольник: скругленные углы 107">
              <a:extLst>
                <a:ext uri="{FF2B5EF4-FFF2-40B4-BE49-F238E27FC236}">
                  <a16:creationId xmlns:a16="http://schemas.microsoft.com/office/drawing/2014/main" id="{D5F1837A-881F-0046-9F81-10851B48ED18}"/>
                </a:ext>
              </a:extLst>
            </p:cNvPr>
            <p:cNvSpPr/>
            <p:nvPr/>
          </p:nvSpPr>
          <p:spPr>
            <a:xfrm>
              <a:off x="7424838" y="4307586"/>
              <a:ext cx="4351164" cy="974579"/>
            </a:xfrm>
            <a:prstGeom prst="roundRect">
              <a:avLst>
                <a:gd name="adj" fmla="val 5302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/>
              <a:r>
                <a:rPr lang="ru-RU" sz="600" dirty="0">
                  <a:solidFill>
                    <a:prstClr val="black"/>
                  </a:solidFill>
                  <a:latin typeface="Montserrat Bold" panose="00000800000000000000" pitchFamily="2" charset="-52"/>
                </a:rPr>
                <a:t>Инфраструктурные подсистемы продуктивного сегмента:</a:t>
              </a:r>
            </a:p>
            <a:p>
              <a:pPr marL="128588" indent="-128588" defTabSz="685800">
                <a:buClr>
                  <a:srgbClr val="0BD0D9"/>
                </a:buClr>
                <a:buFont typeface="Arial" panose="020B0604020202020204" pitchFamily="34" charset="0"/>
                <a:buChar char="•"/>
              </a:pP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Управление </a:t>
              </a:r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моделями </a:t>
              </a: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(</a:t>
              </a:r>
              <a:r>
                <a:rPr lang="ru-RU" sz="600" dirty="0" err="1">
                  <a:solidFill>
                    <a:prstClr val="black"/>
                  </a:solidFill>
                  <a:latin typeface="Montserrat" panose="00000500000000000000" pitchFamily="2" charset="-52"/>
                </a:rPr>
                <a:t>оркестрация</a:t>
              </a: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)</a:t>
              </a:r>
            </a:p>
            <a:p>
              <a:pPr marL="128588" indent="-128588" defTabSz="685800">
                <a:buClr>
                  <a:srgbClr val="0BD0D9"/>
                </a:buClr>
                <a:buFont typeface="Arial" panose="020B0604020202020204" pitchFamily="34" charset="0"/>
                <a:buChar char="•"/>
              </a:pP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Управление нагрузкой на </a:t>
              </a:r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модели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  <a:p>
              <a:pPr marL="128588" indent="-128588" defTabSz="685800">
                <a:buClr>
                  <a:srgbClr val="0BD0D9"/>
                </a:buClr>
                <a:buFont typeface="Arial" panose="020B0604020202020204" pitchFamily="34" charset="0"/>
                <a:buChar char="•"/>
              </a:pP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Мониторинг ресурсов и </a:t>
              </a:r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моделей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  <a:p>
              <a:pPr marL="128588" indent="-128588" defTabSz="685800">
                <a:buClr>
                  <a:srgbClr val="0BD0D9"/>
                </a:buClr>
                <a:buFont typeface="Arial" panose="020B0604020202020204" pitchFamily="34" charset="0"/>
                <a:buChar char="•"/>
              </a:pP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Администрирование</a:t>
              </a:r>
            </a:p>
            <a:p>
              <a:pPr marL="128588" indent="-128588" defTabSz="685800">
                <a:buClr>
                  <a:srgbClr val="0BD0D9"/>
                </a:buClr>
                <a:buFont typeface="Arial" panose="020B0604020202020204" pitchFamily="34" charset="0"/>
                <a:buChar char="•"/>
              </a:pP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Защита информации</a:t>
              </a:r>
            </a:p>
            <a:p>
              <a:pPr marL="128588" indent="-128588" defTabSz="685800">
                <a:buClr>
                  <a:srgbClr val="0BD0D9"/>
                </a:buClr>
                <a:buFont typeface="Arial" panose="020B0604020202020204" pitchFamily="34" charset="0"/>
                <a:buChar char="•"/>
              </a:pP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Учёт и управление вычислительными ресурсами</a:t>
              </a:r>
            </a:p>
          </p:txBody>
        </p:sp>
        <p:sp>
          <p:nvSpPr>
            <p:cNvPr id="51" name="Прямоугольник: скругленные углы 108">
              <a:extLst>
                <a:ext uri="{FF2B5EF4-FFF2-40B4-BE49-F238E27FC236}">
                  <a16:creationId xmlns:a16="http://schemas.microsoft.com/office/drawing/2014/main" id="{1AD977BA-0B7D-424C-A476-2EA3CD54F422}"/>
                </a:ext>
              </a:extLst>
            </p:cNvPr>
            <p:cNvSpPr/>
            <p:nvPr/>
          </p:nvSpPr>
          <p:spPr>
            <a:xfrm>
              <a:off x="7424840" y="3099425"/>
              <a:ext cx="4351163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Балансировщик</a:t>
              </a:r>
            </a:p>
          </p:txBody>
        </p:sp>
        <p:sp>
          <p:nvSpPr>
            <p:cNvPr id="52" name="Прямоугольник: скругленные углы 109">
              <a:extLst>
                <a:ext uri="{FF2B5EF4-FFF2-40B4-BE49-F238E27FC236}">
                  <a16:creationId xmlns:a16="http://schemas.microsoft.com/office/drawing/2014/main" id="{02DC581E-912C-1347-966D-67865E157849}"/>
                </a:ext>
              </a:extLst>
            </p:cNvPr>
            <p:cNvSpPr/>
            <p:nvPr/>
          </p:nvSpPr>
          <p:spPr>
            <a:xfrm>
              <a:off x="9010837" y="2697321"/>
              <a:ext cx="2765165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Клиентский </a:t>
              </a:r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web-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портал </a:t>
              </a: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(витрина </a:t>
              </a:r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моделей</a:t>
              </a: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)</a:t>
              </a:r>
            </a:p>
          </p:txBody>
        </p:sp>
        <p:sp>
          <p:nvSpPr>
            <p:cNvPr id="53" name="Прямоугольник: скругленные углы 110">
              <a:extLst>
                <a:ext uri="{FF2B5EF4-FFF2-40B4-BE49-F238E27FC236}">
                  <a16:creationId xmlns:a16="http://schemas.microsoft.com/office/drawing/2014/main" id="{C0BCA766-DA42-5540-95B9-EB59DBD0B5E1}"/>
                </a:ext>
              </a:extLst>
            </p:cNvPr>
            <p:cNvSpPr/>
            <p:nvPr/>
          </p:nvSpPr>
          <p:spPr>
            <a:xfrm>
              <a:off x="7424839" y="2697322"/>
              <a:ext cx="1453699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API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54" name="Прямоугольник: скругленные углы 111">
              <a:extLst>
                <a:ext uri="{FF2B5EF4-FFF2-40B4-BE49-F238E27FC236}">
                  <a16:creationId xmlns:a16="http://schemas.microsoft.com/office/drawing/2014/main" id="{06E2138F-A820-8544-94D7-004638962678}"/>
                </a:ext>
              </a:extLst>
            </p:cNvPr>
            <p:cNvSpPr/>
            <p:nvPr/>
          </p:nvSpPr>
          <p:spPr>
            <a:xfrm>
              <a:off x="7424839" y="3504148"/>
              <a:ext cx="925452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модель </a:t>
              </a: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1 </a:t>
              </a:r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inst 1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55" name="Прямоугольник: скругленные углы 112">
              <a:extLst>
                <a:ext uri="{FF2B5EF4-FFF2-40B4-BE49-F238E27FC236}">
                  <a16:creationId xmlns:a16="http://schemas.microsoft.com/office/drawing/2014/main" id="{072D7962-2734-5944-9D19-507207B8AFF7}"/>
                </a:ext>
              </a:extLst>
            </p:cNvPr>
            <p:cNvSpPr/>
            <p:nvPr/>
          </p:nvSpPr>
          <p:spPr>
            <a:xfrm>
              <a:off x="8480346" y="3497916"/>
              <a:ext cx="925452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модель </a:t>
              </a: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1 </a:t>
              </a:r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inst 2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56" name="Прямоугольник: скругленные углы 113">
              <a:extLst>
                <a:ext uri="{FF2B5EF4-FFF2-40B4-BE49-F238E27FC236}">
                  <a16:creationId xmlns:a16="http://schemas.microsoft.com/office/drawing/2014/main" id="{0165AB4C-B62E-9D4C-9EF0-292174EFAEE8}"/>
                </a:ext>
              </a:extLst>
            </p:cNvPr>
            <p:cNvSpPr/>
            <p:nvPr/>
          </p:nvSpPr>
          <p:spPr>
            <a:xfrm>
              <a:off x="10850550" y="3494912"/>
              <a:ext cx="925452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модель 1 </a:t>
              </a:r>
              <a:r>
                <a:rPr lang="en-US" sz="600" dirty="0" err="1">
                  <a:solidFill>
                    <a:prstClr val="black"/>
                  </a:solidFill>
                  <a:latin typeface="Montserrat" panose="00000500000000000000" pitchFamily="2" charset="-52"/>
                </a:rPr>
                <a:t>inst</a:t>
              </a:r>
              <a:r>
                <a:rPr lang="en-US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 n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57" name="Линия">
              <a:extLst>
                <a:ext uri="{FF2B5EF4-FFF2-40B4-BE49-F238E27FC236}">
                  <a16:creationId xmlns:a16="http://schemas.microsoft.com/office/drawing/2014/main" id="{0E8B3D3D-A517-2943-AAD0-A85BC9BF35EF}"/>
                </a:ext>
              </a:extLst>
            </p:cNvPr>
            <p:cNvSpPr/>
            <p:nvPr/>
          </p:nvSpPr>
          <p:spPr>
            <a:xfrm>
              <a:off x="9549277" y="3640667"/>
              <a:ext cx="1203377" cy="0"/>
            </a:xfrm>
            <a:prstGeom prst="line">
              <a:avLst/>
            </a:prstGeom>
            <a:ln w="19050" cap="rnd">
              <a:solidFill>
                <a:schemeClr val="tx1"/>
              </a:solidFill>
              <a:prstDash val="sysDot"/>
              <a:round/>
            </a:ln>
          </p:spPr>
          <p:txBody>
            <a:bodyPr lIns="34289" tIns="34289" rIns="34289" bIns="34289"/>
            <a:lstStyle/>
            <a:p>
              <a:pPr defTabSz="685800"/>
              <a:endParaRPr sz="1350">
                <a:solidFill>
                  <a:prstClr val="black"/>
                </a:solidFill>
                <a:latin typeface="Segoe UI Light"/>
              </a:endParaRPr>
            </a:p>
          </p:txBody>
        </p:sp>
        <p:sp>
          <p:nvSpPr>
            <p:cNvPr id="58" name="Прямоугольник: скругленные углы 115">
              <a:extLst>
                <a:ext uri="{FF2B5EF4-FFF2-40B4-BE49-F238E27FC236}">
                  <a16:creationId xmlns:a16="http://schemas.microsoft.com/office/drawing/2014/main" id="{76F7FAB2-18AF-9E45-B2A3-90B94F8D916F}"/>
                </a:ext>
              </a:extLst>
            </p:cNvPr>
            <p:cNvSpPr/>
            <p:nvPr/>
          </p:nvSpPr>
          <p:spPr>
            <a:xfrm>
              <a:off x="7424839" y="3905867"/>
              <a:ext cx="925452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модель </a:t>
              </a: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2 </a:t>
              </a:r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inst 1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59" name="Прямоугольник: скругленные углы 116">
              <a:extLst>
                <a:ext uri="{FF2B5EF4-FFF2-40B4-BE49-F238E27FC236}">
                  <a16:creationId xmlns:a16="http://schemas.microsoft.com/office/drawing/2014/main" id="{258A7FDE-CFFB-FD4F-BEFD-227E3C373DB5}"/>
                </a:ext>
              </a:extLst>
            </p:cNvPr>
            <p:cNvSpPr/>
            <p:nvPr/>
          </p:nvSpPr>
          <p:spPr>
            <a:xfrm>
              <a:off x="8480346" y="3899635"/>
              <a:ext cx="925452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модель </a:t>
              </a: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2 </a:t>
              </a:r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inst 2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0" name="Прямоугольник: скругленные углы 117">
              <a:extLst>
                <a:ext uri="{FF2B5EF4-FFF2-40B4-BE49-F238E27FC236}">
                  <a16:creationId xmlns:a16="http://schemas.microsoft.com/office/drawing/2014/main" id="{4CA920EB-0F41-7F43-AF7A-B00C284108BC}"/>
                </a:ext>
              </a:extLst>
            </p:cNvPr>
            <p:cNvSpPr/>
            <p:nvPr/>
          </p:nvSpPr>
          <p:spPr>
            <a:xfrm>
              <a:off x="10850550" y="3896631"/>
              <a:ext cx="925452" cy="289696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модель 2 </a:t>
              </a:r>
              <a:r>
                <a:rPr lang="en-US" sz="600" dirty="0" err="1">
                  <a:solidFill>
                    <a:prstClr val="black"/>
                  </a:solidFill>
                  <a:latin typeface="Montserrat" panose="00000500000000000000" pitchFamily="2" charset="-52"/>
                </a:rPr>
                <a:t>inst</a:t>
              </a:r>
              <a:r>
                <a:rPr lang="en-US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 n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1" name="Линия">
              <a:extLst>
                <a:ext uri="{FF2B5EF4-FFF2-40B4-BE49-F238E27FC236}">
                  <a16:creationId xmlns:a16="http://schemas.microsoft.com/office/drawing/2014/main" id="{428D8E6C-EF33-4C42-9205-C865CECA9B12}"/>
                </a:ext>
              </a:extLst>
            </p:cNvPr>
            <p:cNvSpPr/>
            <p:nvPr/>
          </p:nvSpPr>
          <p:spPr>
            <a:xfrm>
              <a:off x="9549277" y="4042386"/>
              <a:ext cx="1176184" cy="0"/>
            </a:xfrm>
            <a:prstGeom prst="line">
              <a:avLst/>
            </a:prstGeom>
            <a:ln w="19050" cap="rnd">
              <a:solidFill>
                <a:schemeClr val="tx1"/>
              </a:solidFill>
              <a:prstDash val="sysDot"/>
              <a:round/>
            </a:ln>
          </p:spPr>
          <p:txBody>
            <a:bodyPr lIns="34289" tIns="34289" rIns="34289" bIns="34289"/>
            <a:lstStyle/>
            <a:p>
              <a:pPr defTabSz="685800"/>
              <a:endParaRPr sz="1350">
                <a:solidFill>
                  <a:prstClr val="black"/>
                </a:solidFill>
                <a:latin typeface="Segoe UI Light"/>
              </a:endParaRPr>
            </a:p>
          </p:txBody>
        </p:sp>
        <p:sp>
          <p:nvSpPr>
            <p:cNvPr id="62" name="Прямоугольник: скругленные углы 121">
              <a:extLst>
                <a:ext uri="{FF2B5EF4-FFF2-40B4-BE49-F238E27FC236}">
                  <a16:creationId xmlns:a16="http://schemas.microsoft.com/office/drawing/2014/main" id="{5F3F7118-BCD4-0B44-9F06-3E02BAF9BA84}"/>
                </a:ext>
              </a:extLst>
            </p:cNvPr>
            <p:cNvSpPr/>
            <p:nvPr/>
          </p:nvSpPr>
          <p:spPr>
            <a:xfrm>
              <a:off x="7292542" y="5471318"/>
              <a:ext cx="4628373" cy="289696"/>
            </a:xfrm>
            <a:prstGeom prst="roundRect">
              <a:avLst/>
            </a:prstGeom>
            <a:solidFill>
              <a:srgbClr val="F9D9E1"/>
            </a:solidFill>
            <a:ln>
              <a:solidFill>
                <a:srgbClr val="E866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75" dirty="0">
                  <a:solidFill>
                    <a:srgbClr val="E86688"/>
                  </a:solidFill>
                  <a:latin typeface="Montserrat Bold" panose="00000800000000000000" pitchFamily="2" charset="-52"/>
                </a:rPr>
                <a:t>Слой </a:t>
              </a:r>
              <a:r>
                <a:rPr lang="ru-RU" sz="675" dirty="0" err="1">
                  <a:solidFill>
                    <a:srgbClr val="E86688"/>
                  </a:solidFill>
                  <a:latin typeface="Montserrat Bold" panose="00000800000000000000" pitchFamily="2" charset="-52"/>
                </a:rPr>
                <a:t>оркестрации</a:t>
              </a:r>
              <a:r>
                <a:rPr lang="ru-RU" sz="675" dirty="0">
                  <a:solidFill>
                    <a:srgbClr val="E86688"/>
                  </a:solidFill>
                  <a:latin typeface="Montserrat Bold" panose="00000800000000000000" pitchFamily="2" charset="-52"/>
                </a:rPr>
                <a:t> (</a:t>
              </a:r>
              <a:r>
                <a:rPr lang="en-US" sz="675" dirty="0" err="1">
                  <a:solidFill>
                    <a:srgbClr val="E86688"/>
                  </a:solidFill>
                  <a:latin typeface="Montserrat Bold" panose="00000800000000000000" pitchFamily="2" charset="-52"/>
                </a:rPr>
                <a:t>Michman</a:t>
              </a:r>
              <a:r>
                <a:rPr lang="ru-RU" sz="675" dirty="0">
                  <a:solidFill>
                    <a:srgbClr val="E86688"/>
                  </a:solidFill>
                  <a:latin typeface="Montserrat Bold" panose="00000800000000000000" pitchFamily="2" charset="-52"/>
                </a:rPr>
                <a:t>)</a:t>
              </a:r>
            </a:p>
          </p:txBody>
        </p:sp>
        <p:sp>
          <p:nvSpPr>
            <p:cNvPr id="63" name="Прямоугольник: скругленные углы 123">
              <a:extLst>
                <a:ext uri="{FF2B5EF4-FFF2-40B4-BE49-F238E27FC236}">
                  <a16:creationId xmlns:a16="http://schemas.microsoft.com/office/drawing/2014/main" id="{D3C0403B-952A-BC40-A439-08FC33C9A206}"/>
                </a:ext>
              </a:extLst>
            </p:cNvPr>
            <p:cNvSpPr/>
            <p:nvPr/>
          </p:nvSpPr>
          <p:spPr>
            <a:xfrm>
              <a:off x="7292541" y="5818178"/>
              <a:ext cx="4628373" cy="289696"/>
            </a:xfrm>
            <a:prstGeom prst="roundRect">
              <a:avLst/>
            </a:prstGeom>
            <a:solidFill>
              <a:srgbClr val="F9D9E1"/>
            </a:solidFill>
            <a:ln>
              <a:solidFill>
                <a:srgbClr val="E866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75" dirty="0">
                  <a:solidFill>
                    <a:srgbClr val="E86688"/>
                  </a:solidFill>
                  <a:latin typeface="Montserrat Bold" panose="00000800000000000000" pitchFamily="2" charset="-52"/>
                </a:rPr>
                <a:t>Слой виртуализации (</a:t>
              </a:r>
              <a:r>
                <a:rPr lang="en-US" sz="675">
                  <a:solidFill>
                    <a:srgbClr val="E86688"/>
                  </a:solidFill>
                  <a:latin typeface="Montserrat Bold" panose="00000800000000000000" pitchFamily="2" charset="-52"/>
                </a:rPr>
                <a:t>Asperitas</a:t>
              </a:r>
              <a:r>
                <a:rPr lang="ru-RU" sz="675">
                  <a:solidFill>
                    <a:srgbClr val="E86688"/>
                  </a:solidFill>
                  <a:latin typeface="Montserrat Bold" panose="00000800000000000000" pitchFamily="2" charset="-52"/>
                </a:rPr>
                <a:t>)</a:t>
              </a:r>
              <a:endParaRPr lang="ru-RU" sz="675" dirty="0">
                <a:solidFill>
                  <a:srgbClr val="E86688"/>
                </a:solidFill>
                <a:latin typeface="Montserrat Bold" panose="00000800000000000000" pitchFamily="2" charset="-52"/>
              </a:endParaRPr>
            </a:p>
          </p:txBody>
        </p:sp>
        <p:sp>
          <p:nvSpPr>
            <p:cNvPr id="64" name="Линия">
              <a:extLst>
                <a:ext uri="{FF2B5EF4-FFF2-40B4-BE49-F238E27FC236}">
                  <a16:creationId xmlns:a16="http://schemas.microsoft.com/office/drawing/2014/main" id="{ABDC32D4-E1F6-8C49-A600-4CB00B243822}"/>
                </a:ext>
              </a:extLst>
            </p:cNvPr>
            <p:cNvSpPr/>
            <p:nvPr/>
          </p:nvSpPr>
          <p:spPr>
            <a:xfrm>
              <a:off x="9197883" y="6386848"/>
              <a:ext cx="2129677" cy="0"/>
            </a:xfrm>
            <a:prstGeom prst="line">
              <a:avLst/>
            </a:prstGeom>
            <a:ln w="19050" cap="rnd">
              <a:solidFill>
                <a:schemeClr val="tx1"/>
              </a:solidFill>
              <a:prstDash val="sysDot"/>
              <a:round/>
            </a:ln>
          </p:spPr>
          <p:txBody>
            <a:bodyPr lIns="34289" tIns="34289" rIns="34289" bIns="34289"/>
            <a:lstStyle/>
            <a:p>
              <a:pPr defTabSz="685800"/>
              <a:endParaRPr sz="1350">
                <a:solidFill>
                  <a:prstClr val="black"/>
                </a:solidFill>
                <a:latin typeface="Segoe UI Light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BC85F4A-85F5-CD43-B51C-114C187EDC8A}"/>
                </a:ext>
              </a:extLst>
            </p:cNvPr>
            <p:cNvSpPr txBox="1"/>
            <p:nvPr/>
          </p:nvSpPr>
          <p:spPr>
            <a:xfrm>
              <a:off x="7292544" y="6570290"/>
              <a:ext cx="504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Srv 1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4F19C0E9-6F64-7A42-9196-F1658A22C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292544" y="6223789"/>
              <a:ext cx="504000" cy="3465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6FA654C-3E4C-D542-81CB-4F4F3ABEA37F}"/>
                </a:ext>
              </a:extLst>
            </p:cNvPr>
            <p:cNvSpPr txBox="1"/>
            <p:nvPr/>
          </p:nvSpPr>
          <p:spPr>
            <a:xfrm>
              <a:off x="7923200" y="6570290"/>
              <a:ext cx="504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Srv 2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46F236FA-B96C-D84D-8C55-BA2097759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923200" y="6223789"/>
              <a:ext cx="504000" cy="3465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6FFD6EB-9E0E-A249-A710-A25940270F1D}"/>
                </a:ext>
              </a:extLst>
            </p:cNvPr>
            <p:cNvSpPr txBox="1"/>
            <p:nvPr/>
          </p:nvSpPr>
          <p:spPr>
            <a:xfrm>
              <a:off x="8553856" y="6570290"/>
              <a:ext cx="504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Srv 3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BCF21572-36AC-8D46-853D-196A4A3BB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553856" y="6223789"/>
              <a:ext cx="504000" cy="346500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18A1EAF-3421-2F4D-92CA-4E28C7B7FF46}"/>
                </a:ext>
              </a:extLst>
            </p:cNvPr>
            <p:cNvSpPr txBox="1"/>
            <p:nvPr/>
          </p:nvSpPr>
          <p:spPr>
            <a:xfrm>
              <a:off x="11426826" y="6570290"/>
              <a:ext cx="504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sz="600" dirty="0" err="1">
                  <a:solidFill>
                    <a:prstClr val="black"/>
                  </a:solidFill>
                  <a:latin typeface="Montserrat" panose="00000500000000000000" pitchFamily="2" charset="-52"/>
                </a:rPr>
                <a:t>Srv</a:t>
              </a:r>
              <a:r>
                <a:rPr lang="en-US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 n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D3F6463F-4661-704A-BA19-70E8FEC9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1426826" y="6223790"/>
              <a:ext cx="504000" cy="346500"/>
            </a:xfrm>
            <a:prstGeom prst="rect">
              <a:avLst/>
            </a:prstGeom>
          </p:spPr>
        </p:pic>
        <p:sp>
          <p:nvSpPr>
            <p:cNvPr id="73" name="Прямоугольник: скругленные углы 134">
              <a:extLst>
                <a:ext uri="{FF2B5EF4-FFF2-40B4-BE49-F238E27FC236}">
                  <a16:creationId xmlns:a16="http://schemas.microsoft.com/office/drawing/2014/main" id="{4A73DA3F-DE9F-8944-AE2E-E7E3030B712C}"/>
                </a:ext>
              </a:extLst>
            </p:cNvPr>
            <p:cNvSpPr/>
            <p:nvPr/>
          </p:nvSpPr>
          <p:spPr>
            <a:xfrm>
              <a:off x="5541456" y="2910979"/>
              <a:ext cx="1362507" cy="593168"/>
            </a:xfrm>
            <a:prstGeom prst="roundRect">
              <a:avLst>
                <a:gd name="adj" fmla="val 10439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/>
              <a:r>
                <a:rPr lang="ru-RU" sz="600" dirty="0">
                  <a:solidFill>
                    <a:prstClr val="black"/>
                  </a:solidFill>
                  <a:latin typeface="Montserrat Bold" panose="00000800000000000000" pitchFamily="2" charset="-52"/>
                </a:rPr>
                <a:t>Наборы данных (</a:t>
              </a:r>
              <a:r>
                <a:rPr lang="en-US" sz="600">
                  <a:solidFill>
                    <a:prstClr val="black"/>
                  </a:solidFill>
                  <a:latin typeface="Montserrat Bold" panose="00000800000000000000" pitchFamily="2" charset="-52"/>
                </a:rPr>
                <a:t>dataset</a:t>
              </a:r>
              <a:r>
                <a:rPr lang="ru-RU" sz="600">
                  <a:solidFill>
                    <a:prstClr val="black"/>
                  </a:solidFill>
                  <a:latin typeface="Montserrat Bold" panose="00000800000000000000" pitchFamily="2" charset="-52"/>
                </a:rPr>
                <a:t>):</a:t>
              </a:r>
              <a:endParaRPr lang="ru-RU" sz="600" dirty="0">
                <a:solidFill>
                  <a:prstClr val="black"/>
                </a:solidFill>
                <a:latin typeface="Montserrat Bold" panose="00000800000000000000" pitchFamily="2" charset="-52"/>
              </a:endParaRPr>
            </a:p>
            <a:p>
              <a:pPr marL="128588" indent="-128588" defTabSz="685800">
                <a:buClr>
                  <a:srgbClr val="0BD0D9"/>
                </a:buClr>
                <a:buFont typeface="Arial" panose="020B0604020202020204" pitchFamily="34" charset="0"/>
                <a:buChar char="•"/>
              </a:pP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Размеченные</a:t>
              </a:r>
            </a:p>
            <a:p>
              <a:pPr marL="128588" indent="-128588" defTabSz="685800">
                <a:buClr>
                  <a:srgbClr val="0BD0D9"/>
                </a:buClr>
                <a:buFont typeface="Arial" panose="020B0604020202020204" pitchFamily="34" charset="0"/>
                <a:buChar char="•"/>
              </a:pPr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Сырые</a:t>
              </a:r>
            </a:p>
          </p:txBody>
        </p:sp>
        <p:sp>
          <p:nvSpPr>
            <p:cNvPr id="74" name="Прямоугольник: скругленные углы 136">
              <a:extLst>
                <a:ext uri="{FF2B5EF4-FFF2-40B4-BE49-F238E27FC236}">
                  <a16:creationId xmlns:a16="http://schemas.microsoft.com/office/drawing/2014/main" id="{A148070C-4313-CB41-B6D3-EC9838CE1D37}"/>
                </a:ext>
              </a:extLst>
            </p:cNvPr>
            <p:cNvSpPr/>
            <p:nvPr/>
          </p:nvSpPr>
          <p:spPr>
            <a:xfrm>
              <a:off x="5541456" y="3621437"/>
              <a:ext cx="1350643" cy="848604"/>
            </a:xfrm>
            <a:prstGeom prst="roundRect">
              <a:avLst>
                <a:gd name="adj" fmla="val 6131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Контейнер</a:t>
              </a:r>
            </a:p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модели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  <a:p>
              <a:pPr algn="ctr" defTabSz="685800"/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  <a:p>
              <a:pPr algn="ctr" defTabSz="685800"/>
              <a:r>
                <a:rPr lang="en-US" sz="600">
                  <a:solidFill>
                    <a:prstClr val="black"/>
                  </a:solidFill>
                  <a:latin typeface="Montserrat" panose="00000500000000000000" pitchFamily="2" charset="-52"/>
                </a:rPr>
                <a:t>ML-</a:t>
              </a:r>
              <a:r>
                <a:rPr lang="ru-RU" sz="600">
                  <a:solidFill>
                    <a:prstClr val="black"/>
                  </a:solidFill>
                  <a:latin typeface="Montserrat" panose="00000500000000000000" pitchFamily="2" charset="-52"/>
                </a:rPr>
                <a:t>модель</a:t>
              </a:r>
              <a:endParaRPr lang="ru-RU" sz="600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+</a:t>
              </a:r>
            </a:p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Манифест модели</a:t>
              </a:r>
            </a:p>
          </p:txBody>
        </p:sp>
        <p:sp>
          <p:nvSpPr>
            <p:cNvPr id="75" name="Линия">
              <a:extLst>
                <a:ext uri="{FF2B5EF4-FFF2-40B4-BE49-F238E27FC236}">
                  <a16:creationId xmlns:a16="http://schemas.microsoft.com/office/drawing/2014/main" id="{636D2D58-3284-8748-BB00-F19B1A4CF117}"/>
                </a:ext>
              </a:extLst>
            </p:cNvPr>
            <p:cNvSpPr/>
            <p:nvPr/>
          </p:nvSpPr>
          <p:spPr>
            <a:xfrm>
              <a:off x="5541456" y="3980202"/>
              <a:ext cx="1350643" cy="0"/>
            </a:xfrm>
            <a:prstGeom prst="line">
              <a:avLst/>
            </a:prstGeom>
            <a:ln w="12700" cap="rnd">
              <a:solidFill>
                <a:schemeClr val="tx1"/>
              </a:solidFill>
              <a:prstDash val="dash"/>
              <a:round/>
            </a:ln>
          </p:spPr>
          <p:txBody>
            <a:bodyPr lIns="34289" tIns="34289" rIns="34289" bIns="34289"/>
            <a:lstStyle/>
            <a:p>
              <a:pPr defTabSz="685800"/>
              <a:endParaRPr sz="1350">
                <a:solidFill>
                  <a:prstClr val="black"/>
                </a:solidFill>
                <a:latin typeface="Segoe UI Light"/>
              </a:endParaRPr>
            </a:p>
          </p:txBody>
        </p:sp>
        <p:sp>
          <p:nvSpPr>
            <p:cNvPr id="76" name="Стрелка: вправо 138">
              <a:extLst>
                <a:ext uri="{FF2B5EF4-FFF2-40B4-BE49-F238E27FC236}">
                  <a16:creationId xmlns:a16="http://schemas.microsoft.com/office/drawing/2014/main" id="{A45AD18F-04BE-2147-9C25-2285E3D3E7C7}"/>
                </a:ext>
              </a:extLst>
            </p:cNvPr>
            <p:cNvSpPr/>
            <p:nvPr/>
          </p:nvSpPr>
          <p:spPr>
            <a:xfrm>
              <a:off x="5024396" y="3219074"/>
              <a:ext cx="511180" cy="193127"/>
            </a:xfrm>
            <a:prstGeom prst="rightArrow">
              <a:avLst/>
            </a:prstGeom>
            <a:solidFill>
              <a:srgbClr val="E4D9EE"/>
            </a:solidFill>
            <a:ln>
              <a:solidFill>
                <a:srgbClr val="9366BC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  <a:latin typeface="Segoe UI Light"/>
              </a:endParaRPr>
            </a:p>
          </p:txBody>
        </p:sp>
        <p:sp>
          <p:nvSpPr>
            <p:cNvPr id="77" name="Стрелка: вправо 139">
              <a:extLst>
                <a:ext uri="{FF2B5EF4-FFF2-40B4-BE49-F238E27FC236}">
                  <a16:creationId xmlns:a16="http://schemas.microsoft.com/office/drawing/2014/main" id="{6AA652D8-10BE-454F-A45F-62A829F66DC6}"/>
                </a:ext>
              </a:extLst>
            </p:cNvPr>
            <p:cNvSpPr/>
            <p:nvPr/>
          </p:nvSpPr>
          <p:spPr>
            <a:xfrm>
              <a:off x="5024396" y="3758701"/>
              <a:ext cx="511180" cy="193127"/>
            </a:xfrm>
            <a:prstGeom prst="rightArrow">
              <a:avLst/>
            </a:prstGeom>
            <a:solidFill>
              <a:srgbClr val="E4D9EE"/>
            </a:solidFill>
            <a:ln>
              <a:solidFill>
                <a:srgbClr val="9366BC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  <a:latin typeface="Segoe UI Light"/>
              </a:endParaRPr>
            </a:p>
          </p:txBody>
        </p:sp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B667876A-61F1-0D46-A60C-62C98B46D5B2}"/>
                </a:ext>
              </a:extLst>
            </p:cNvPr>
            <p:cNvSpPr/>
            <p:nvPr/>
          </p:nvSpPr>
          <p:spPr>
            <a:xfrm rot="213539">
              <a:off x="6557145" y="791408"/>
              <a:ext cx="2972308" cy="1228270"/>
            </a:xfrm>
            <a:prstGeom prst="cloud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  <a:latin typeface="Segoe UI Light"/>
              </a:endParaRPr>
            </a:p>
          </p:txBody>
        </p:sp>
        <p:sp>
          <p:nvSpPr>
            <p:cNvPr id="79" name="Стрелка: вверх-вниз 145">
              <a:extLst>
                <a:ext uri="{FF2B5EF4-FFF2-40B4-BE49-F238E27FC236}">
                  <a16:creationId xmlns:a16="http://schemas.microsoft.com/office/drawing/2014/main" id="{B18C3F72-BC10-514A-A756-C96D1260074E}"/>
                </a:ext>
              </a:extLst>
            </p:cNvPr>
            <p:cNvSpPr/>
            <p:nvPr/>
          </p:nvSpPr>
          <p:spPr>
            <a:xfrm rot="20395948">
              <a:off x="7405748" y="1600932"/>
              <a:ext cx="206225" cy="1122540"/>
            </a:xfrm>
            <a:prstGeom prst="upDownArrow">
              <a:avLst/>
            </a:prstGeom>
            <a:solidFill>
              <a:srgbClr val="CEDDEC"/>
            </a:solidFill>
            <a:ln>
              <a:solidFill>
                <a:srgbClr val="3A77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  <a:latin typeface="Segoe UI Light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1345FBA-EB35-104E-BCB9-1E764F0E3750}"/>
                </a:ext>
              </a:extLst>
            </p:cNvPr>
            <p:cNvSpPr txBox="1"/>
            <p:nvPr/>
          </p:nvSpPr>
          <p:spPr>
            <a:xfrm>
              <a:off x="7061581" y="1433275"/>
              <a:ext cx="504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МИС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2DEC1C9-8739-E843-B7A5-0EBAA44A78F1}"/>
                </a:ext>
              </a:extLst>
            </p:cNvPr>
            <p:cNvSpPr txBox="1"/>
            <p:nvPr/>
          </p:nvSpPr>
          <p:spPr>
            <a:xfrm>
              <a:off x="8523852" y="983823"/>
              <a:ext cx="72516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600" dirty="0">
                  <a:solidFill>
                    <a:prstClr val="black"/>
                  </a:solidFill>
                  <a:latin typeface="Montserrat Bold" panose="00000800000000000000" pitchFamily="2" charset="-52"/>
                </a:rPr>
                <a:t>Internet</a:t>
              </a:r>
              <a:endParaRPr lang="ru-RU" sz="600" dirty="0">
                <a:solidFill>
                  <a:prstClr val="black"/>
                </a:solidFill>
                <a:latin typeface="Montserrat Bold" panose="00000800000000000000" pitchFamily="2" charset="-52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678874-784E-4F4F-946B-200F37399A93}"/>
                </a:ext>
              </a:extLst>
            </p:cNvPr>
            <p:cNvSpPr txBox="1"/>
            <p:nvPr/>
          </p:nvSpPr>
          <p:spPr>
            <a:xfrm>
              <a:off x="7509576" y="1352125"/>
              <a:ext cx="116335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Сервисы, работающие</a:t>
              </a:r>
            </a:p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с мед. данными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8CAA3C4E-F2F6-B346-BA67-83A4B6E29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63033" y="974575"/>
              <a:ext cx="504000" cy="456750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545A8050-5250-5043-813E-D752848B0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93445" y="974575"/>
              <a:ext cx="504000" cy="378000"/>
            </a:xfrm>
            <a:prstGeom prst="rect">
              <a:avLst/>
            </a:prstGeom>
          </p:spPr>
        </p:pic>
        <p:sp>
          <p:nvSpPr>
            <p:cNvPr id="85" name="Стрелка: вверх-вниз 155">
              <a:extLst>
                <a:ext uri="{FF2B5EF4-FFF2-40B4-BE49-F238E27FC236}">
                  <a16:creationId xmlns:a16="http://schemas.microsoft.com/office/drawing/2014/main" id="{6D450B52-C53C-6341-B853-85D84A304ACB}"/>
                </a:ext>
              </a:extLst>
            </p:cNvPr>
            <p:cNvSpPr/>
            <p:nvPr/>
          </p:nvSpPr>
          <p:spPr>
            <a:xfrm>
              <a:off x="7942333" y="1806673"/>
              <a:ext cx="206225" cy="886326"/>
            </a:xfrm>
            <a:prstGeom prst="upDownArrow">
              <a:avLst/>
            </a:prstGeom>
            <a:solidFill>
              <a:srgbClr val="CEDDEC"/>
            </a:solidFill>
            <a:ln>
              <a:solidFill>
                <a:srgbClr val="3A77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  <a:latin typeface="Segoe UI Light"/>
              </a:endParaRPr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320A2134-ECFD-9044-A87A-8D53C43E6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158497" y="870723"/>
              <a:ext cx="504000" cy="504000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E9671D6-472E-E141-BB76-16CF0CA5356D}"/>
                </a:ext>
              </a:extLst>
            </p:cNvPr>
            <p:cNvSpPr txBox="1"/>
            <p:nvPr/>
          </p:nvSpPr>
          <p:spPr>
            <a:xfrm>
              <a:off x="10960251" y="1374785"/>
              <a:ext cx="8070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Оператор МИС</a:t>
              </a:r>
            </a:p>
          </p:txBody>
        </p:sp>
        <p:cxnSp>
          <p:nvCxnSpPr>
            <p:cNvPr id="88" name="Прямая со стрелкой 87">
              <a:extLst>
                <a:ext uri="{FF2B5EF4-FFF2-40B4-BE49-F238E27FC236}">
                  <a16:creationId xmlns:a16="http://schemas.microsoft.com/office/drawing/2014/main" id="{3B1E8D27-25BC-124D-9F7F-23336159D933}"/>
                </a:ext>
              </a:extLst>
            </p:cNvPr>
            <p:cNvCxnSpPr>
              <a:cxnSpLocks/>
              <a:stCxn id="87" idx="2"/>
            </p:cNvCxnSpPr>
            <p:nvPr/>
          </p:nvCxnSpPr>
          <p:spPr>
            <a:xfrm>
              <a:off x="11363765" y="1744117"/>
              <a:ext cx="0" cy="958981"/>
            </a:xfrm>
            <a:prstGeom prst="straightConnector1">
              <a:avLst/>
            </a:prstGeom>
            <a:ln>
              <a:solidFill>
                <a:srgbClr val="3A77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Стрелка: вверх-вниз 164">
              <a:extLst>
                <a:ext uri="{FF2B5EF4-FFF2-40B4-BE49-F238E27FC236}">
                  <a16:creationId xmlns:a16="http://schemas.microsoft.com/office/drawing/2014/main" id="{8C860E4E-718B-0D44-80F9-B3AED5749F52}"/>
                </a:ext>
              </a:extLst>
            </p:cNvPr>
            <p:cNvSpPr/>
            <p:nvPr/>
          </p:nvSpPr>
          <p:spPr>
            <a:xfrm>
              <a:off x="889731" y="1801254"/>
              <a:ext cx="206225" cy="891741"/>
            </a:xfrm>
            <a:prstGeom prst="upDownArrow">
              <a:avLst/>
            </a:prstGeom>
            <a:solidFill>
              <a:srgbClr val="CEDDEC"/>
            </a:solidFill>
            <a:ln>
              <a:solidFill>
                <a:srgbClr val="3A77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  <a:latin typeface="Segoe UI Light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D64EB29-99C8-5A42-B121-5C6852CFA78F}"/>
                </a:ext>
              </a:extLst>
            </p:cNvPr>
            <p:cNvSpPr txBox="1"/>
            <p:nvPr/>
          </p:nvSpPr>
          <p:spPr>
            <a:xfrm>
              <a:off x="457272" y="1346241"/>
              <a:ext cx="107114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Организации-поставщики мед. данных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1956B87-584C-5C43-91BF-E8D8BA45E8EE}"/>
                </a:ext>
              </a:extLst>
            </p:cNvPr>
            <p:cNvSpPr txBox="1"/>
            <p:nvPr/>
          </p:nvSpPr>
          <p:spPr>
            <a:xfrm>
              <a:off x="5459980" y="1389807"/>
              <a:ext cx="10157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Пользователи МИС</a:t>
              </a:r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498408B-D373-9046-990F-3ED9FBFA4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685414" y="1011863"/>
              <a:ext cx="504000" cy="378000"/>
            </a:xfrm>
            <a:prstGeom prst="rect">
              <a:avLst/>
            </a:prstGeom>
          </p:spPr>
        </p:pic>
        <p:cxnSp>
          <p:nvCxnSpPr>
            <p:cNvPr id="93" name="Прямая со стрелкой 92">
              <a:extLst>
                <a:ext uri="{FF2B5EF4-FFF2-40B4-BE49-F238E27FC236}">
                  <a16:creationId xmlns:a16="http://schemas.microsoft.com/office/drawing/2014/main" id="{958C86B2-CF80-2C45-9DDB-124E09BF373F}"/>
                </a:ext>
              </a:extLst>
            </p:cNvPr>
            <p:cNvCxnSpPr>
              <a:cxnSpLocks/>
              <a:stCxn id="92" idx="3"/>
              <a:endCxn id="83" idx="1"/>
            </p:cNvCxnSpPr>
            <p:nvPr/>
          </p:nvCxnSpPr>
          <p:spPr>
            <a:xfrm>
              <a:off x="6189414" y="1200863"/>
              <a:ext cx="873619" cy="2087"/>
            </a:xfrm>
            <a:prstGeom prst="straightConnector1">
              <a:avLst/>
            </a:prstGeom>
            <a:ln>
              <a:solidFill>
                <a:srgbClr val="3A77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0A7A736-8186-5547-89D2-2BF7906CBB5F}"/>
                </a:ext>
              </a:extLst>
            </p:cNvPr>
            <p:cNvSpPr txBox="1"/>
            <p:nvPr/>
          </p:nvSpPr>
          <p:spPr>
            <a:xfrm>
              <a:off x="9790882" y="1751403"/>
              <a:ext cx="11996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Пользователи умных устройств</a:t>
              </a:r>
            </a:p>
          </p:txBody>
        </p:sp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B78BAD4-39DE-F64C-9C09-04CA8AA3F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193298" y="1247403"/>
              <a:ext cx="299251" cy="504000"/>
            </a:xfrm>
            <a:prstGeom prst="rect">
              <a:avLst/>
            </a:prstGeom>
          </p:spPr>
        </p:pic>
        <p:cxnSp>
          <p:nvCxnSpPr>
            <p:cNvPr id="96" name="Прямая со стрелкой 95">
              <a:extLst>
                <a:ext uri="{FF2B5EF4-FFF2-40B4-BE49-F238E27FC236}">
                  <a16:creationId xmlns:a16="http://schemas.microsoft.com/office/drawing/2014/main" id="{C18FC243-B1D1-DD43-84D9-AF3C7895625D}"/>
                </a:ext>
              </a:extLst>
            </p:cNvPr>
            <p:cNvCxnSpPr>
              <a:cxnSpLocks/>
              <a:stCxn id="95" idx="1"/>
              <a:endCxn id="84" idx="3"/>
            </p:cNvCxnSpPr>
            <p:nvPr/>
          </p:nvCxnSpPr>
          <p:spPr>
            <a:xfrm flipH="1" flipV="1">
              <a:off x="8297445" y="1163575"/>
              <a:ext cx="1895853" cy="335828"/>
            </a:xfrm>
            <a:prstGeom prst="straightConnector1">
              <a:avLst/>
            </a:prstGeom>
            <a:ln>
              <a:solidFill>
                <a:srgbClr val="3A77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9E0B86E7-08D3-5646-B84A-292821534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40842" y="964666"/>
              <a:ext cx="504000" cy="3780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EBCD7E3-3650-1346-8D7B-B160CE00F9C2}"/>
                </a:ext>
              </a:extLst>
            </p:cNvPr>
            <p:cNvSpPr txBox="1"/>
            <p:nvPr/>
          </p:nvSpPr>
          <p:spPr>
            <a:xfrm>
              <a:off x="1708598" y="1480873"/>
              <a:ext cx="107114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Исследователь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7AE0E6D-E85B-D847-9A67-DF45BB1EAC74}"/>
                </a:ext>
              </a:extLst>
            </p:cNvPr>
            <p:cNvSpPr txBox="1"/>
            <p:nvPr/>
          </p:nvSpPr>
          <p:spPr>
            <a:xfrm>
              <a:off x="2788977" y="1476205"/>
              <a:ext cx="107114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Мед. работник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C3FC801-5299-7246-AE65-E3925ED4D003}"/>
                </a:ext>
              </a:extLst>
            </p:cNvPr>
            <p:cNvSpPr txBox="1"/>
            <p:nvPr/>
          </p:nvSpPr>
          <p:spPr>
            <a:xfrm>
              <a:off x="3871736" y="1480873"/>
              <a:ext cx="107114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600" dirty="0">
                  <a:solidFill>
                    <a:prstClr val="black"/>
                  </a:solidFill>
                  <a:latin typeface="Montserrat" panose="00000500000000000000" pitchFamily="2" charset="-52"/>
                </a:rPr>
                <a:t>Аналитик</a:t>
              </a:r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684403AD-A3EF-E146-A5BF-150785D6B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086669" y="970916"/>
              <a:ext cx="315000" cy="504000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BFD5F8B9-A38B-FD4F-9131-EC61068E5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137307" y="1080010"/>
              <a:ext cx="540000" cy="396563"/>
            </a:xfrm>
            <a:prstGeom prst="rect">
              <a:avLst/>
            </a:prstGeom>
          </p:spPr>
        </p:pic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9DFEC794-85D5-3C43-A7ED-96B3782A0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107594" y="972206"/>
              <a:ext cx="425250" cy="504000"/>
            </a:xfrm>
            <a:prstGeom prst="rect">
              <a:avLst/>
            </a:prstGeom>
          </p:spPr>
        </p:pic>
        <p:cxnSp>
          <p:nvCxnSpPr>
            <p:cNvPr id="104" name="Соединитель: уступ 192">
              <a:extLst>
                <a:ext uri="{FF2B5EF4-FFF2-40B4-BE49-F238E27FC236}">
                  <a16:creationId xmlns:a16="http://schemas.microsoft.com/office/drawing/2014/main" id="{DC540917-67C1-884A-8AA6-326D9B7CEC68}"/>
                </a:ext>
              </a:extLst>
            </p:cNvPr>
            <p:cNvCxnSpPr>
              <a:stCxn id="98" idx="2"/>
              <a:endCxn id="461" idx="3"/>
            </p:cNvCxnSpPr>
            <p:nvPr/>
          </p:nvCxnSpPr>
          <p:spPr>
            <a:xfrm rot="16200000" flipH="1">
              <a:off x="3078908" y="892357"/>
              <a:ext cx="1110752" cy="2780227"/>
            </a:xfrm>
            <a:prstGeom prst="bentConnector4">
              <a:avLst>
                <a:gd name="adj1" fmla="val 43480"/>
                <a:gd name="adj2" fmla="val 110963"/>
              </a:avLst>
            </a:prstGeom>
            <a:ln>
              <a:solidFill>
                <a:srgbClr val="3A77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Соединитель: уступ 193">
              <a:extLst>
                <a:ext uri="{FF2B5EF4-FFF2-40B4-BE49-F238E27FC236}">
                  <a16:creationId xmlns:a16="http://schemas.microsoft.com/office/drawing/2014/main" id="{8CC60A71-2A72-3B44-AFC0-8A8D5C7F73C8}"/>
                </a:ext>
              </a:extLst>
            </p:cNvPr>
            <p:cNvCxnSpPr>
              <a:cxnSpLocks/>
              <a:stCxn id="99" idx="2"/>
              <a:endCxn id="461" idx="3"/>
            </p:cNvCxnSpPr>
            <p:nvPr/>
          </p:nvCxnSpPr>
          <p:spPr>
            <a:xfrm rot="16200000" flipH="1">
              <a:off x="3616764" y="1430212"/>
              <a:ext cx="1115420" cy="1699848"/>
            </a:xfrm>
            <a:prstGeom prst="bentConnector4">
              <a:avLst>
                <a:gd name="adj1" fmla="val 43507"/>
                <a:gd name="adj2" fmla="val 117931"/>
              </a:avLst>
            </a:prstGeom>
            <a:ln>
              <a:solidFill>
                <a:srgbClr val="3A77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Соединитель: уступ 196">
              <a:extLst>
                <a:ext uri="{FF2B5EF4-FFF2-40B4-BE49-F238E27FC236}">
                  <a16:creationId xmlns:a16="http://schemas.microsoft.com/office/drawing/2014/main" id="{E7132BF3-3727-8E4D-9A06-F49C44FADBB5}"/>
                </a:ext>
              </a:extLst>
            </p:cNvPr>
            <p:cNvCxnSpPr>
              <a:cxnSpLocks/>
              <a:stCxn id="100" idx="2"/>
              <a:endCxn id="461" idx="3"/>
            </p:cNvCxnSpPr>
            <p:nvPr/>
          </p:nvCxnSpPr>
          <p:spPr>
            <a:xfrm rot="16200000" flipH="1">
              <a:off x="4160476" y="1973925"/>
              <a:ext cx="1110752" cy="617089"/>
            </a:xfrm>
            <a:prstGeom prst="bentConnector4">
              <a:avLst>
                <a:gd name="adj1" fmla="val 43480"/>
                <a:gd name="adj2" fmla="val 149393"/>
              </a:avLst>
            </a:prstGeom>
            <a:ln>
              <a:solidFill>
                <a:srgbClr val="3A77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A947CAF-5E41-B540-BE5E-9744D69BF172}"/>
                </a:ext>
              </a:extLst>
            </p:cNvPr>
            <p:cNvSpPr txBox="1"/>
            <p:nvPr/>
          </p:nvSpPr>
          <p:spPr>
            <a:xfrm>
              <a:off x="5489196" y="4861970"/>
              <a:ext cx="52621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050">
                  <a:solidFill>
                    <a:prstClr val="black"/>
                  </a:solidFill>
                  <a:latin typeface="Montserrat Bold" panose="00000800000000000000" pitchFamily="2" charset="-52"/>
                </a:rPr>
                <a:t>ML</a:t>
              </a:r>
              <a:endParaRPr lang="ru-RU" sz="1050" dirty="0">
                <a:solidFill>
                  <a:prstClr val="black"/>
                </a:solidFill>
                <a:latin typeface="Montserrat Bold" panose="00000800000000000000" pitchFamily="2" charset="-52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6C5FB9A-63C3-344F-B711-FDFD46A317BF}"/>
                </a:ext>
              </a:extLst>
            </p:cNvPr>
            <p:cNvSpPr txBox="1"/>
            <p:nvPr/>
          </p:nvSpPr>
          <p:spPr>
            <a:xfrm>
              <a:off x="6437321" y="4860482"/>
              <a:ext cx="61811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050">
                  <a:solidFill>
                    <a:prstClr val="black"/>
                  </a:solidFill>
                  <a:latin typeface="Montserrat Bold" panose="00000800000000000000" pitchFamily="2" charset="-52"/>
                </a:rPr>
                <a:t>Ops</a:t>
              </a:r>
              <a:endParaRPr lang="ru-RU" sz="1050" dirty="0">
                <a:solidFill>
                  <a:prstClr val="black"/>
                </a:solidFill>
                <a:latin typeface="Montserrat Bold" panose="00000800000000000000" pitchFamily="2" charset="-52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4F56388-730E-8E4D-8AEB-12D566F499B1}"/>
                </a:ext>
              </a:extLst>
            </p:cNvPr>
            <p:cNvSpPr txBox="1"/>
            <p:nvPr/>
          </p:nvSpPr>
          <p:spPr>
            <a:xfrm rot="16200000">
              <a:off x="5344903" y="4740082"/>
              <a:ext cx="599844" cy="55496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85800"/>
              <a:r>
                <a:rPr lang="en-US" sz="600">
                  <a:solidFill>
                    <a:prstClr val="white"/>
                  </a:solidFill>
                  <a:latin typeface="Montserrat Bold" panose="00000800000000000000" pitchFamily="2" charset="-52"/>
                </a:rPr>
                <a:t>DESIGN</a:t>
              </a:r>
              <a:endParaRPr lang="ru-RU" sz="600" dirty="0">
                <a:solidFill>
                  <a:prstClr val="white"/>
                </a:solidFill>
                <a:latin typeface="Montserrat Bold" panose="00000800000000000000" pitchFamily="2" charset="-52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B2A53F4-BFF8-AE4B-B554-CA1A16B0E466}"/>
                </a:ext>
              </a:extLst>
            </p:cNvPr>
            <p:cNvSpPr txBox="1"/>
            <p:nvPr/>
          </p:nvSpPr>
          <p:spPr>
            <a:xfrm rot="5400000">
              <a:off x="6501296" y="4731006"/>
              <a:ext cx="599844" cy="55496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85800"/>
              <a:r>
                <a:rPr lang="en-US" sz="600">
                  <a:solidFill>
                    <a:prstClr val="white"/>
                  </a:solidFill>
                  <a:latin typeface="Montserrat Bold" panose="00000800000000000000" pitchFamily="2" charset="-52"/>
                </a:rPr>
                <a:t>DEPLOY</a:t>
              </a:r>
              <a:endParaRPr lang="ru-RU" sz="600" dirty="0">
                <a:solidFill>
                  <a:prstClr val="white"/>
                </a:solidFill>
                <a:latin typeface="Montserrat Bold" panose="00000800000000000000" pitchFamily="2" charset="-52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9834074-1FB9-C446-B4F6-2583196594E7}"/>
                </a:ext>
              </a:extLst>
            </p:cNvPr>
            <p:cNvSpPr txBox="1">
              <a:spLocks/>
            </p:cNvSpPr>
            <p:nvPr/>
          </p:nvSpPr>
          <p:spPr>
            <a:xfrm rot="2700000">
              <a:off x="5697185" y="4679383"/>
              <a:ext cx="6138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600" dirty="0">
                  <a:solidFill>
                    <a:prstClr val="white"/>
                  </a:solidFill>
                  <a:latin typeface="Montserrat Bold" panose="00000800000000000000" pitchFamily="2" charset="-52"/>
                </a:rPr>
                <a:t>TEST &amp;</a:t>
              </a:r>
              <a:endParaRPr lang="ru-RU" sz="600" dirty="0">
                <a:solidFill>
                  <a:prstClr val="white"/>
                </a:solidFill>
                <a:latin typeface="Montserrat Bold" panose="00000800000000000000" pitchFamily="2" charset="-52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F46C3CE-8DC7-0948-BCAD-67C09F9313F7}"/>
                </a:ext>
              </a:extLst>
            </p:cNvPr>
            <p:cNvSpPr txBox="1">
              <a:spLocks/>
            </p:cNvSpPr>
            <p:nvPr/>
          </p:nvSpPr>
          <p:spPr>
            <a:xfrm rot="2700000">
              <a:off x="6152664" y="5109203"/>
              <a:ext cx="5817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600">
                  <a:solidFill>
                    <a:prstClr val="white"/>
                  </a:solidFill>
                  <a:latin typeface="Montserrat Bold" panose="00000800000000000000" pitchFamily="2" charset="-52"/>
                </a:rPr>
                <a:t>TRAIN</a:t>
              </a:r>
              <a:endParaRPr lang="ru-RU" sz="600" dirty="0">
                <a:solidFill>
                  <a:prstClr val="white"/>
                </a:solidFill>
                <a:latin typeface="Montserrat Bold" panose="00000800000000000000" pitchFamily="2" charset="-52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1E3493F-3DF0-5E4E-BCC4-61956F2EE824}"/>
                </a:ext>
              </a:extLst>
            </p:cNvPr>
            <p:cNvSpPr txBox="1">
              <a:spLocks/>
            </p:cNvSpPr>
            <p:nvPr/>
          </p:nvSpPr>
          <p:spPr>
            <a:xfrm rot="18900000">
              <a:off x="5811146" y="4897905"/>
              <a:ext cx="8019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600" dirty="0">
                  <a:solidFill>
                    <a:prstClr val="white"/>
                  </a:solidFill>
                  <a:latin typeface="Montserrat Bold" panose="00000800000000000000" pitchFamily="2" charset="-52"/>
                </a:rPr>
                <a:t>MAINTAIN</a:t>
              </a:r>
              <a:endParaRPr lang="ru-RU" sz="600" dirty="0">
                <a:solidFill>
                  <a:prstClr val="white"/>
                </a:solidFill>
                <a:latin typeface="Montserrat Bold" panose="00000800000000000000" pitchFamily="2" charset="-52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4EF748-7F59-670A-79E9-A3E9B20C311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62779" y="240025"/>
            <a:ext cx="720000" cy="189474"/>
          </a:xfrm>
          <a:prstGeom prst="rect">
            <a:avLst/>
          </a:prstGeom>
        </p:spPr>
      </p:pic>
      <p:pic>
        <p:nvPicPr>
          <p:cNvPr id="4" name="Google Shape;148;p30">
            <a:extLst>
              <a:ext uri="{FF2B5EF4-FFF2-40B4-BE49-F238E27FC236}">
                <a16:creationId xmlns:a16="http://schemas.microsoft.com/office/drawing/2014/main" id="{965BDAC5-6151-B12B-A8C1-1D1465594DD8}"/>
              </a:ext>
            </a:extLst>
          </p:cNvPr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645156" y="93648"/>
            <a:ext cx="387013" cy="482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04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5A9BC4-A44E-380E-EBA7-7AD69D4EFBA2}"/>
              </a:ext>
            </a:extLst>
          </p:cNvPr>
          <p:cNvSpPr/>
          <p:nvPr/>
        </p:nvSpPr>
        <p:spPr>
          <a:xfrm>
            <a:off x="261220" y="672370"/>
            <a:ext cx="8621560" cy="4139210"/>
          </a:xfrm>
          <a:prstGeom prst="roundRect">
            <a:avLst>
              <a:gd name="adj" fmla="val 5450"/>
            </a:avLst>
          </a:prstGeom>
          <a:solidFill>
            <a:schemeClr val="bg1"/>
          </a:solidFill>
          <a:ln>
            <a:noFill/>
          </a:ln>
          <a:effectLst>
            <a:outerShdw blurRad="101600" dist="508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 anchorCtr="0">
            <a:noAutofit/>
          </a:bodyPr>
          <a:lstStyle/>
          <a:p>
            <a:endParaRPr lang="ru-RU" sz="1400" b="0" strike="noStrike" spc="-1" dirty="0">
              <a:solidFill>
                <a:srgbClr val="222223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261220" y="180875"/>
            <a:ext cx="8423998" cy="30777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Техническая часть: жизненный цикл модели ИИ</a:t>
            </a:r>
          </a:p>
        </p:txBody>
      </p:sp>
      <p:sp>
        <p:nvSpPr>
          <p:cNvPr id="4" name="Google Shape;116;p31">
            <a:extLst>
              <a:ext uri="{FF2B5EF4-FFF2-40B4-BE49-F238E27FC236}">
                <a16:creationId xmlns:a16="http://schemas.microsoft.com/office/drawing/2014/main" id="{07896757-7882-D973-CBEF-838F27097741}"/>
              </a:ext>
            </a:extLst>
          </p:cNvPr>
          <p:cNvSpPr/>
          <p:nvPr/>
        </p:nvSpPr>
        <p:spPr>
          <a:xfrm>
            <a:off x="8685218" y="4808737"/>
            <a:ext cx="197561" cy="153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2BAA5A48-E6AE-4C34-A7FD-AB37F7D40D60}" type="slidenum">
              <a:rPr lang="ru" sz="1000" b="1" strike="noStrike" spc="-1" smtClean="0">
                <a:solidFill>
                  <a:srgbClr val="3A77B2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9</a:t>
            </a:fld>
            <a:endParaRPr lang="ru-RU" sz="1000" b="1" strike="noStrike" spc="-1" dirty="0">
              <a:solidFill>
                <a:srgbClr val="3A77B2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EBE9444-FF7A-52BF-741C-EA705B090074}"/>
              </a:ext>
            </a:extLst>
          </p:cNvPr>
          <p:cNvGrpSpPr/>
          <p:nvPr/>
        </p:nvGrpSpPr>
        <p:grpSpPr>
          <a:xfrm>
            <a:off x="652449" y="1296148"/>
            <a:ext cx="7839102" cy="2891653"/>
            <a:chOff x="535257" y="1181693"/>
            <a:chExt cx="7839102" cy="2891653"/>
          </a:xfrm>
        </p:grpSpPr>
        <p:sp>
          <p:nvSpPr>
            <p:cNvPr id="6" name="Стрелка: шеврон 5">
              <a:extLst>
                <a:ext uri="{FF2B5EF4-FFF2-40B4-BE49-F238E27FC236}">
                  <a16:creationId xmlns:a16="http://schemas.microsoft.com/office/drawing/2014/main" id="{F8F00B57-0788-693D-029D-5BDAADC0E4F6}"/>
                </a:ext>
              </a:extLst>
            </p:cNvPr>
            <p:cNvSpPr/>
            <p:nvPr/>
          </p:nvSpPr>
          <p:spPr>
            <a:xfrm>
              <a:off x="535257" y="1185370"/>
              <a:ext cx="1650819" cy="338820"/>
            </a:xfrm>
            <a:prstGeom prst="chevron">
              <a:avLst/>
            </a:prstGeom>
            <a:solidFill>
              <a:srgbClr val="3A77B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PT Sans" panose="020B0503020203020204" pitchFamily="34" charset="-52"/>
                  <a:ea typeface="PT Sans" panose="020B0503020203020204" pitchFamily="34" charset="-52"/>
                  <a:cs typeface="Arial" panose="020B0604020202020204" pitchFamily="34" charset="0"/>
                </a:rPr>
                <a:t>1. Данные</a:t>
              </a:r>
            </a:p>
          </p:txBody>
        </p:sp>
        <p:sp>
          <p:nvSpPr>
            <p:cNvPr id="8" name="Стрелка: шеврон 7">
              <a:extLst>
                <a:ext uri="{FF2B5EF4-FFF2-40B4-BE49-F238E27FC236}">
                  <a16:creationId xmlns:a16="http://schemas.microsoft.com/office/drawing/2014/main" id="{AB181F6C-119E-4C5E-CFD6-BE339F52D98D}"/>
                </a:ext>
              </a:extLst>
            </p:cNvPr>
            <p:cNvSpPr/>
            <p:nvPr/>
          </p:nvSpPr>
          <p:spPr>
            <a:xfrm>
              <a:off x="2079100" y="1185369"/>
              <a:ext cx="1650819" cy="338820"/>
            </a:xfrm>
            <a:prstGeom prst="chevron">
              <a:avLst/>
            </a:prstGeom>
            <a:solidFill>
              <a:srgbClr val="9366BC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PT Sans" panose="020B0503020203020204" pitchFamily="34" charset="-52"/>
                  <a:ea typeface="PT Sans" panose="020B0503020203020204" pitchFamily="34" charset="-52"/>
                  <a:cs typeface="Arial" panose="020B0604020202020204" pitchFamily="34" charset="0"/>
                </a:rPr>
                <a:t>2. Разметка</a:t>
              </a:r>
            </a:p>
          </p:txBody>
        </p:sp>
        <p:sp>
          <p:nvSpPr>
            <p:cNvPr id="10" name="Стрелка: шеврон 9">
              <a:extLst>
                <a:ext uri="{FF2B5EF4-FFF2-40B4-BE49-F238E27FC236}">
                  <a16:creationId xmlns:a16="http://schemas.microsoft.com/office/drawing/2014/main" id="{047148ED-BB84-7017-4E08-61AB13A2515A}"/>
                </a:ext>
              </a:extLst>
            </p:cNvPr>
            <p:cNvSpPr/>
            <p:nvPr/>
          </p:nvSpPr>
          <p:spPr>
            <a:xfrm>
              <a:off x="3622943" y="1181693"/>
              <a:ext cx="1650819" cy="338820"/>
            </a:xfrm>
            <a:prstGeom prst="chevron">
              <a:avLst/>
            </a:prstGeom>
            <a:solidFill>
              <a:srgbClr val="E86688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PT Sans" panose="020B0503020203020204" pitchFamily="34" charset="-52"/>
                  <a:ea typeface="PT Sans" panose="020B0503020203020204" pitchFamily="34" charset="-52"/>
                  <a:cs typeface="Arial" panose="020B0604020202020204" pitchFamily="34" charset="0"/>
                </a:rPr>
                <a:t>3. Исследование</a:t>
              </a:r>
            </a:p>
          </p:txBody>
        </p:sp>
        <p:sp>
          <p:nvSpPr>
            <p:cNvPr id="13" name="Стрелка: шеврон 12">
              <a:extLst>
                <a:ext uri="{FF2B5EF4-FFF2-40B4-BE49-F238E27FC236}">
                  <a16:creationId xmlns:a16="http://schemas.microsoft.com/office/drawing/2014/main" id="{33E93B78-E152-A240-DA11-9BF33CA784FD}"/>
                </a:ext>
              </a:extLst>
            </p:cNvPr>
            <p:cNvSpPr/>
            <p:nvPr/>
          </p:nvSpPr>
          <p:spPr>
            <a:xfrm>
              <a:off x="5166786" y="1185370"/>
              <a:ext cx="1650819" cy="338820"/>
            </a:xfrm>
            <a:prstGeom prst="chevron">
              <a:avLst/>
            </a:prstGeom>
            <a:solidFill>
              <a:srgbClr val="9366BC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PT Sans" panose="020B0503020203020204" pitchFamily="34" charset="-52"/>
                  <a:ea typeface="PT Sans" panose="020B0503020203020204" pitchFamily="34" charset="-52"/>
                  <a:cs typeface="Arial" panose="020B0604020202020204" pitchFamily="34" charset="0"/>
                </a:rPr>
                <a:t>4. Модели</a:t>
              </a:r>
            </a:p>
          </p:txBody>
        </p:sp>
        <p:sp>
          <p:nvSpPr>
            <p:cNvPr id="14" name="Стрелка: шеврон 13">
              <a:extLst>
                <a:ext uri="{FF2B5EF4-FFF2-40B4-BE49-F238E27FC236}">
                  <a16:creationId xmlns:a16="http://schemas.microsoft.com/office/drawing/2014/main" id="{F2603D3A-0E2F-A321-1970-FD4BE06CD4C0}"/>
                </a:ext>
              </a:extLst>
            </p:cNvPr>
            <p:cNvSpPr/>
            <p:nvPr/>
          </p:nvSpPr>
          <p:spPr>
            <a:xfrm>
              <a:off x="6710628" y="1181693"/>
              <a:ext cx="1650819" cy="338820"/>
            </a:xfrm>
            <a:prstGeom prst="chevron">
              <a:avLst/>
            </a:prstGeom>
            <a:solidFill>
              <a:srgbClr val="3A77B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PT Sans" panose="020B0503020203020204" pitchFamily="34" charset="-52"/>
                  <a:ea typeface="PT Sans" panose="020B0503020203020204" pitchFamily="34" charset="-52"/>
                  <a:cs typeface="Arial" panose="020B0604020202020204" pitchFamily="34" charset="0"/>
                </a:rPr>
                <a:t>5. Сервисы</a:t>
              </a: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625F440-5520-3504-A8CD-654413E09F6D}"/>
                </a:ext>
              </a:extLst>
            </p:cNvPr>
            <p:cNvSpPr/>
            <p:nvPr/>
          </p:nvSpPr>
          <p:spPr>
            <a:xfrm>
              <a:off x="1427353" y="2477088"/>
              <a:ext cx="786063" cy="63035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13C9AE30-598A-2FF1-AF40-DF28CCEE7BAB}"/>
                </a:ext>
              </a:extLst>
            </p:cNvPr>
            <p:cNvSpPr/>
            <p:nvPr/>
          </p:nvSpPr>
          <p:spPr>
            <a:xfrm>
              <a:off x="1375196" y="2424931"/>
              <a:ext cx="786063" cy="630352"/>
            </a:xfrm>
            <a:prstGeom prst="roundRect">
              <a:avLst/>
            </a:prstGeom>
            <a:solidFill>
              <a:srgbClr val="2783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507B4984-0AF0-CF52-3749-053A5E853021}"/>
                </a:ext>
              </a:extLst>
            </p:cNvPr>
            <p:cNvSpPr/>
            <p:nvPr/>
          </p:nvSpPr>
          <p:spPr>
            <a:xfrm>
              <a:off x="1323039" y="2372773"/>
              <a:ext cx="786063" cy="630352"/>
            </a:xfrm>
            <a:prstGeom prst="roundRect">
              <a:avLst/>
            </a:prstGeom>
            <a:solidFill>
              <a:srgbClr val="27CD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>
                  <a:latin typeface="PT Sans" panose="020B0503020203020204" pitchFamily="34" charset="-52"/>
                  <a:ea typeface="PT Sans" panose="020B0503020203020204" pitchFamily="34" charset="-52"/>
                </a:rPr>
                <a:t>Кластер</a:t>
              </a:r>
            </a:p>
            <a:p>
              <a:pPr algn="ctr"/>
              <a:r>
                <a:rPr lang="ru-RU" sz="1000" dirty="0">
                  <a:latin typeface="PT Sans" panose="020B0503020203020204" pitchFamily="34" charset="-52"/>
                  <a:ea typeface="PT Sans" panose="020B0503020203020204" pitchFamily="34" charset="-52"/>
                </a:rPr>
                <a:t>хранения</a:t>
              </a:r>
            </a:p>
          </p:txBody>
        </p:sp>
        <p:pic>
          <p:nvPicPr>
            <p:cNvPr id="19" name="Рисунок 18" descr="База данных">
              <a:extLst>
                <a:ext uri="{FF2B5EF4-FFF2-40B4-BE49-F238E27FC236}">
                  <a16:creationId xmlns:a16="http://schemas.microsoft.com/office/drawing/2014/main" id="{37633929-D183-56EC-9004-42515DB86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5257" y="1951050"/>
              <a:ext cx="338820" cy="338820"/>
            </a:xfrm>
            <a:prstGeom prst="rect">
              <a:avLst/>
            </a:prstGeom>
          </p:spPr>
        </p:pic>
        <p:pic>
          <p:nvPicPr>
            <p:cNvPr id="20" name="Рисунок 19" descr="Бумага">
              <a:extLst>
                <a:ext uri="{FF2B5EF4-FFF2-40B4-BE49-F238E27FC236}">
                  <a16:creationId xmlns:a16="http://schemas.microsoft.com/office/drawing/2014/main" id="{116A7ABD-215E-F431-8020-ED363B2F8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5257" y="2477088"/>
              <a:ext cx="338820" cy="338820"/>
            </a:xfrm>
            <a:prstGeom prst="rect">
              <a:avLst/>
            </a:prstGeom>
          </p:spPr>
        </p:pic>
        <p:pic>
          <p:nvPicPr>
            <p:cNvPr id="21" name="Рисунок 20" descr="Синхронизация облака">
              <a:extLst>
                <a:ext uri="{FF2B5EF4-FFF2-40B4-BE49-F238E27FC236}">
                  <a16:creationId xmlns:a16="http://schemas.microsoft.com/office/drawing/2014/main" id="{587C3849-9DA2-154E-B534-77FDC92E7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5257" y="3003125"/>
              <a:ext cx="338820" cy="338820"/>
            </a:xfrm>
            <a:prstGeom prst="rect">
              <a:avLst/>
            </a:prstGeom>
          </p:spPr>
        </p:pic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A8F22B72-D1EB-2FF8-EEE3-F60A79AB7097}"/>
                </a:ext>
              </a:extLst>
            </p:cNvPr>
            <p:cNvCxnSpPr/>
            <p:nvPr/>
          </p:nvCxnSpPr>
          <p:spPr>
            <a:xfrm>
              <a:off x="874077" y="2659538"/>
              <a:ext cx="370098" cy="0"/>
            </a:xfrm>
            <a:prstGeom prst="line">
              <a:avLst/>
            </a:prstGeom>
            <a:ln w="19050">
              <a:solidFill>
                <a:srgbClr val="3A77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Соединитель: уступ 24">
              <a:extLst>
                <a:ext uri="{FF2B5EF4-FFF2-40B4-BE49-F238E27FC236}">
                  <a16:creationId xmlns:a16="http://schemas.microsoft.com/office/drawing/2014/main" id="{0E51E70D-0CC4-0CC2-F898-B13EEA005B2A}"/>
                </a:ext>
              </a:extLst>
            </p:cNvPr>
            <p:cNvCxnSpPr>
              <a:cxnSpLocks/>
            </p:cNvCxnSpPr>
            <p:nvPr/>
          </p:nvCxnSpPr>
          <p:spPr>
            <a:xfrm>
              <a:off x="874077" y="2135626"/>
              <a:ext cx="370097" cy="367543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3A77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Соединитель: уступ 25">
              <a:extLst>
                <a:ext uri="{FF2B5EF4-FFF2-40B4-BE49-F238E27FC236}">
                  <a16:creationId xmlns:a16="http://schemas.microsoft.com/office/drawing/2014/main" id="{0E973B10-B392-D712-8DA9-254126E1BE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077" y="2787567"/>
              <a:ext cx="370098" cy="32551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3A77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>
              <a:extLst>
                <a:ext uri="{FF2B5EF4-FFF2-40B4-BE49-F238E27FC236}">
                  <a16:creationId xmlns:a16="http://schemas.microsoft.com/office/drawing/2014/main" id="{04B6342B-8CAD-3B96-10DF-B865A24CA2CD}"/>
                </a:ext>
              </a:extLst>
            </p:cNvPr>
            <p:cNvCxnSpPr>
              <a:cxnSpLocks/>
            </p:cNvCxnSpPr>
            <p:nvPr/>
          </p:nvCxnSpPr>
          <p:spPr>
            <a:xfrm>
              <a:off x="2285955" y="2687745"/>
              <a:ext cx="559648" cy="0"/>
            </a:xfrm>
            <a:prstGeom prst="straightConnector1">
              <a:avLst/>
            </a:prstGeom>
            <a:ln w="19050">
              <a:solidFill>
                <a:srgbClr val="3A77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05FD2B4C-92B3-8246-5436-98A5FB4AE185}"/>
                </a:ext>
              </a:extLst>
            </p:cNvPr>
            <p:cNvSpPr txBox="1"/>
            <p:nvPr/>
          </p:nvSpPr>
          <p:spPr>
            <a:xfrm>
              <a:off x="2255960" y="2416664"/>
              <a:ext cx="563489" cy="485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ru-RU" sz="900" dirty="0">
                  <a:latin typeface="PT Sans" panose="020B0503020203020204" pitchFamily="34" charset="-52"/>
                  <a:ea typeface="PT Sans" panose="020B0503020203020204" pitchFamily="34" charset="-52"/>
                </a:rPr>
                <a:t>Сырые</a:t>
              </a:r>
            </a:p>
            <a:p>
              <a:pPr algn="ctr">
                <a:lnSpc>
                  <a:spcPct val="150000"/>
                </a:lnSpc>
              </a:pPr>
              <a:r>
                <a:rPr lang="ru-RU" sz="900" dirty="0">
                  <a:latin typeface="PT Sans" panose="020B0503020203020204" pitchFamily="34" charset="-52"/>
                  <a:ea typeface="PT Sans" panose="020B0503020203020204" pitchFamily="34" charset="-52"/>
                </a:rPr>
                <a:t>данные</a:t>
              </a:r>
            </a:p>
          </p:txBody>
        </p:sp>
        <p:sp>
          <p:nvSpPr>
            <p:cNvPr id="29" name="TextBox 32">
              <a:extLst>
                <a:ext uri="{FF2B5EF4-FFF2-40B4-BE49-F238E27FC236}">
                  <a16:creationId xmlns:a16="http://schemas.microsoft.com/office/drawing/2014/main" id="{D3F0A558-F09F-D9B1-777E-2B18D94D4D5A}"/>
                </a:ext>
              </a:extLst>
            </p:cNvPr>
            <p:cNvSpPr txBox="1"/>
            <p:nvPr/>
          </p:nvSpPr>
          <p:spPr>
            <a:xfrm>
              <a:off x="2834331" y="2687745"/>
              <a:ext cx="77511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dirty="0">
                  <a:latin typeface="PT Sans" panose="020B0503020203020204" pitchFamily="34" charset="-52"/>
                  <a:ea typeface="PT Sans" panose="020B0503020203020204" pitchFamily="34" charset="-52"/>
                </a:rPr>
                <a:t>изображения</a:t>
              </a:r>
            </a:p>
            <a:p>
              <a:pPr algn="ctr"/>
              <a:r>
                <a:rPr lang="ru-RU" sz="800" dirty="0">
                  <a:latin typeface="PT Sans" panose="020B0503020203020204" pitchFamily="34" charset="-52"/>
                  <a:ea typeface="PT Sans" panose="020B0503020203020204" pitchFamily="34" charset="-52"/>
                </a:rPr>
                <a:t>текст</a:t>
              </a:r>
            </a:p>
            <a:p>
              <a:pPr algn="ctr"/>
              <a:r>
                <a:rPr lang="ru-RU" sz="800" dirty="0">
                  <a:latin typeface="PT Sans" panose="020B0503020203020204" pitchFamily="34" charset="-52"/>
                  <a:ea typeface="PT Sans" panose="020B0503020203020204" pitchFamily="34" charset="-52"/>
                </a:rPr>
                <a:t>сигналы</a:t>
              </a:r>
            </a:p>
            <a:p>
              <a:pPr algn="ctr"/>
              <a:r>
                <a:rPr lang="ru-RU" sz="800" dirty="0">
                  <a:latin typeface="PT Sans" panose="020B0503020203020204" pitchFamily="34" charset="-52"/>
                  <a:ea typeface="PT Sans" panose="020B0503020203020204" pitchFamily="34" charset="-52"/>
                </a:rPr>
                <a:t>аудио</a:t>
              </a:r>
            </a:p>
            <a:p>
              <a:pPr algn="ctr"/>
              <a:r>
                <a:rPr lang="ru-RU" sz="800" dirty="0">
                  <a:latin typeface="PT Sans" panose="020B0503020203020204" pitchFamily="34" charset="-52"/>
                  <a:ea typeface="PT Sans" panose="020B0503020203020204" pitchFamily="34" charset="-52"/>
                </a:rPr>
                <a:t>видео</a:t>
              </a:r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C13A5791-E0F2-21F1-2F59-4D4B969008C2}"/>
                </a:ext>
              </a:extLst>
            </p:cNvPr>
            <p:cNvSpPr/>
            <p:nvPr/>
          </p:nvSpPr>
          <p:spPr>
            <a:xfrm>
              <a:off x="4587020" y="1885735"/>
              <a:ext cx="1462497" cy="748154"/>
            </a:xfrm>
            <a:prstGeom prst="roundRect">
              <a:avLst>
                <a:gd name="adj" fmla="val 8211"/>
              </a:avLst>
            </a:prstGeom>
            <a:noFill/>
            <a:ln w="19050">
              <a:solidFill>
                <a:srgbClr val="3A77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257" name="TextBox 34">
              <a:extLst>
                <a:ext uri="{FF2B5EF4-FFF2-40B4-BE49-F238E27FC236}">
                  <a16:creationId xmlns:a16="http://schemas.microsoft.com/office/drawing/2014/main" id="{DCA678B1-CEDA-FE76-DDBC-921B546529FB}"/>
                </a:ext>
              </a:extLst>
            </p:cNvPr>
            <p:cNvSpPr txBox="1"/>
            <p:nvPr/>
          </p:nvSpPr>
          <p:spPr>
            <a:xfrm>
              <a:off x="4587020" y="1883606"/>
              <a:ext cx="146249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Разработка</a:t>
              </a:r>
            </a:p>
          </p:txBody>
        </p:sp>
        <p:sp>
          <p:nvSpPr>
            <p:cNvPr id="258" name="TextBox 35">
              <a:extLst>
                <a:ext uri="{FF2B5EF4-FFF2-40B4-BE49-F238E27FC236}">
                  <a16:creationId xmlns:a16="http://schemas.microsoft.com/office/drawing/2014/main" id="{01319B4E-CFB5-533B-6D3C-4F7FDAA43A82}"/>
                </a:ext>
              </a:extLst>
            </p:cNvPr>
            <p:cNvSpPr txBox="1"/>
            <p:nvPr/>
          </p:nvSpPr>
          <p:spPr>
            <a:xfrm>
              <a:off x="4556981" y="2416313"/>
              <a:ext cx="68257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00" dirty="0">
                  <a:latin typeface="PT Sans" panose="020B0503020203020204" pitchFamily="34" charset="-52"/>
                  <a:ea typeface="PT Sans" panose="020B0503020203020204" pitchFamily="34" charset="-52"/>
                </a:rPr>
                <a:t>Обучение</a:t>
              </a:r>
            </a:p>
          </p:txBody>
        </p:sp>
        <p:sp>
          <p:nvSpPr>
            <p:cNvPr id="259" name="TextBox 36">
              <a:extLst>
                <a:ext uri="{FF2B5EF4-FFF2-40B4-BE49-F238E27FC236}">
                  <a16:creationId xmlns:a16="http://schemas.microsoft.com/office/drawing/2014/main" id="{BDA06E04-252C-191C-5402-9F5156026D70}"/>
                </a:ext>
              </a:extLst>
            </p:cNvPr>
            <p:cNvSpPr txBox="1"/>
            <p:nvPr/>
          </p:nvSpPr>
          <p:spPr>
            <a:xfrm>
              <a:off x="5159730" y="2411312"/>
              <a:ext cx="94010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00" dirty="0">
                  <a:latin typeface="PT Sans" panose="020B0503020203020204" pitchFamily="34" charset="-52"/>
                  <a:ea typeface="PT Sans" panose="020B0503020203020204" pitchFamily="34" charset="-52"/>
                </a:rPr>
                <a:t>Эксперименты</a:t>
              </a:r>
            </a:p>
          </p:txBody>
        </p:sp>
        <p:cxnSp>
          <p:nvCxnSpPr>
            <p:cNvPr id="260" name="Прямая со стрелкой 259">
              <a:extLst>
                <a:ext uri="{FF2B5EF4-FFF2-40B4-BE49-F238E27FC236}">
                  <a16:creationId xmlns:a16="http://schemas.microsoft.com/office/drawing/2014/main" id="{FC7FFA14-D244-7FF1-DDB2-20346AFC706C}"/>
                </a:ext>
              </a:extLst>
            </p:cNvPr>
            <p:cNvCxnSpPr>
              <a:cxnSpLocks/>
            </p:cNvCxnSpPr>
            <p:nvPr/>
          </p:nvCxnSpPr>
          <p:spPr>
            <a:xfrm>
              <a:off x="6127032" y="2683352"/>
              <a:ext cx="178808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1" name="Рисунок 260" descr="Статистика">
              <a:extLst>
                <a:ext uri="{FF2B5EF4-FFF2-40B4-BE49-F238E27FC236}">
                  <a16:creationId xmlns:a16="http://schemas.microsoft.com/office/drawing/2014/main" id="{BEB6EE4C-D4D9-80CC-9EFB-7058AA3B5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36379" y="2085531"/>
              <a:ext cx="338820" cy="338820"/>
            </a:xfrm>
            <a:prstGeom prst="rect">
              <a:avLst/>
            </a:prstGeom>
          </p:spPr>
        </p:pic>
        <p:pic>
          <p:nvPicPr>
            <p:cNvPr id="262" name="Рисунок 261" descr="Лампочка и шестеренка">
              <a:extLst>
                <a:ext uri="{FF2B5EF4-FFF2-40B4-BE49-F238E27FC236}">
                  <a16:creationId xmlns:a16="http://schemas.microsoft.com/office/drawing/2014/main" id="{00E384E9-44F1-C019-9997-0B04BF688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60640" y="2058705"/>
              <a:ext cx="338820" cy="338820"/>
            </a:xfrm>
            <a:prstGeom prst="rect">
              <a:avLst/>
            </a:prstGeom>
          </p:spPr>
        </p:pic>
        <p:sp>
          <p:nvSpPr>
            <p:cNvPr id="263" name="Прямоугольник: скругленные углы 262">
              <a:extLst>
                <a:ext uri="{FF2B5EF4-FFF2-40B4-BE49-F238E27FC236}">
                  <a16:creationId xmlns:a16="http://schemas.microsoft.com/office/drawing/2014/main" id="{89AA71FF-737E-148C-BAFB-B18B61EAB2E0}"/>
                </a:ext>
              </a:extLst>
            </p:cNvPr>
            <p:cNvSpPr/>
            <p:nvPr/>
          </p:nvSpPr>
          <p:spPr>
            <a:xfrm>
              <a:off x="4587020" y="2749910"/>
              <a:ext cx="1462497" cy="847051"/>
            </a:xfrm>
            <a:prstGeom prst="roundRect">
              <a:avLst>
                <a:gd name="adj" fmla="val 8211"/>
              </a:avLst>
            </a:prstGeom>
            <a:noFill/>
            <a:ln w="19050">
              <a:solidFill>
                <a:srgbClr val="3A77B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264" name="TextBox 42">
              <a:extLst>
                <a:ext uri="{FF2B5EF4-FFF2-40B4-BE49-F238E27FC236}">
                  <a16:creationId xmlns:a16="http://schemas.microsoft.com/office/drawing/2014/main" id="{024CC743-C3AA-4718-4CCF-B9323D467DED}"/>
                </a:ext>
              </a:extLst>
            </p:cNvPr>
            <p:cNvSpPr txBox="1"/>
            <p:nvPr/>
          </p:nvSpPr>
          <p:spPr>
            <a:xfrm>
              <a:off x="4556981" y="3279154"/>
              <a:ext cx="6825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00" dirty="0">
                  <a:latin typeface="PT Sans" panose="020B0503020203020204" pitchFamily="34" charset="-52"/>
                  <a:ea typeface="PT Sans" panose="020B0503020203020204" pitchFamily="34" charset="-52"/>
                </a:rPr>
                <a:t>Научные статьи</a:t>
              </a:r>
            </a:p>
          </p:txBody>
        </p:sp>
        <p:sp>
          <p:nvSpPr>
            <p:cNvPr id="265" name="TextBox 43">
              <a:extLst>
                <a:ext uri="{FF2B5EF4-FFF2-40B4-BE49-F238E27FC236}">
                  <a16:creationId xmlns:a16="http://schemas.microsoft.com/office/drawing/2014/main" id="{A17F44C4-AC6B-3D89-8A27-831AD5D70D77}"/>
                </a:ext>
              </a:extLst>
            </p:cNvPr>
            <p:cNvSpPr txBox="1"/>
            <p:nvPr/>
          </p:nvSpPr>
          <p:spPr>
            <a:xfrm>
              <a:off x="5282098" y="3274153"/>
              <a:ext cx="775115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00" dirty="0">
                  <a:latin typeface="PT Sans" panose="020B0503020203020204" pitchFamily="34" charset="-52"/>
                  <a:ea typeface="PT Sans" panose="020B0503020203020204" pitchFamily="34" charset="-52"/>
                </a:rPr>
                <a:t>Задачи</a:t>
              </a:r>
            </a:p>
          </p:txBody>
        </p:sp>
        <p:pic>
          <p:nvPicPr>
            <p:cNvPr id="266" name="Рисунок 265" descr="Презентация с контрольным списком (справа налево)">
              <a:extLst>
                <a:ext uri="{FF2B5EF4-FFF2-40B4-BE49-F238E27FC236}">
                  <a16:creationId xmlns:a16="http://schemas.microsoft.com/office/drawing/2014/main" id="{30876C42-D800-72B0-8C9F-69794F250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506654" y="2945827"/>
              <a:ext cx="338820" cy="338820"/>
            </a:xfrm>
            <a:prstGeom prst="rect">
              <a:avLst/>
            </a:prstGeom>
          </p:spPr>
        </p:pic>
        <p:pic>
          <p:nvPicPr>
            <p:cNvPr id="267" name="Рисунок 266" descr="Газета">
              <a:extLst>
                <a:ext uri="{FF2B5EF4-FFF2-40B4-BE49-F238E27FC236}">
                  <a16:creationId xmlns:a16="http://schemas.microsoft.com/office/drawing/2014/main" id="{CAB5B416-DC95-70BA-EE49-C6A2B831A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760640" y="2929777"/>
              <a:ext cx="338820" cy="338820"/>
            </a:xfrm>
            <a:prstGeom prst="rect">
              <a:avLst/>
            </a:prstGeom>
          </p:spPr>
        </p:pic>
        <p:cxnSp>
          <p:nvCxnSpPr>
            <p:cNvPr id="268" name="Прямая со стрелкой 267">
              <a:extLst>
                <a:ext uri="{FF2B5EF4-FFF2-40B4-BE49-F238E27FC236}">
                  <a16:creationId xmlns:a16="http://schemas.microsoft.com/office/drawing/2014/main" id="{EB664B47-3C7F-5394-7D4D-AAE33F1F2242}"/>
                </a:ext>
              </a:extLst>
            </p:cNvPr>
            <p:cNvCxnSpPr>
              <a:cxnSpLocks/>
            </p:cNvCxnSpPr>
            <p:nvPr/>
          </p:nvCxnSpPr>
          <p:spPr>
            <a:xfrm>
              <a:off x="3599212" y="2683352"/>
              <a:ext cx="868965" cy="0"/>
            </a:xfrm>
            <a:prstGeom prst="straightConnector1">
              <a:avLst/>
            </a:prstGeom>
            <a:ln w="19050">
              <a:solidFill>
                <a:srgbClr val="3A77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Прямая со стрелкой 268">
              <a:extLst>
                <a:ext uri="{FF2B5EF4-FFF2-40B4-BE49-F238E27FC236}">
                  <a16:creationId xmlns:a16="http://schemas.microsoft.com/office/drawing/2014/main" id="{30006F25-FD89-F39C-D68A-2A4D2A1468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2046" y="2681085"/>
              <a:ext cx="1042722" cy="1135893"/>
            </a:xfrm>
            <a:prstGeom prst="straightConnector1">
              <a:avLst/>
            </a:prstGeom>
            <a:ln w="19050">
              <a:solidFill>
                <a:srgbClr val="3A77B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Прямая со стрелкой 269">
              <a:extLst>
                <a:ext uri="{FF2B5EF4-FFF2-40B4-BE49-F238E27FC236}">
                  <a16:creationId xmlns:a16="http://schemas.microsoft.com/office/drawing/2014/main" id="{DBF5FC0F-CE72-4174-8BFF-BD8404807267}"/>
                </a:ext>
              </a:extLst>
            </p:cNvPr>
            <p:cNvCxnSpPr>
              <a:cxnSpLocks/>
            </p:cNvCxnSpPr>
            <p:nvPr/>
          </p:nvCxnSpPr>
          <p:spPr>
            <a:xfrm>
              <a:off x="1716071" y="3819962"/>
              <a:ext cx="1804767" cy="0"/>
            </a:xfrm>
            <a:prstGeom prst="straightConnector1">
              <a:avLst/>
            </a:prstGeom>
            <a:ln w="19050">
              <a:solidFill>
                <a:srgbClr val="3A77B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Прямая со стрелкой 270">
              <a:extLst>
                <a:ext uri="{FF2B5EF4-FFF2-40B4-BE49-F238E27FC236}">
                  <a16:creationId xmlns:a16="http://schemas.microsoft.com/office/drawing/2014/main" id="{C6EF534C-1E48-4165-0B2A-F165B06320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7279" y="3168469"/>
              <a:ext cx="0" cy="651493"/>
            </a:xfrm>
            <a:prstGeom prst="straightConnector1">
              <a:avLst/>
            </a:prstGeom>
            <a:ln w="19050">
              <a:solidFill>
                <a:srgbClr val="3A77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TextBox 53">
              <a:extLst>
                <a:ext uri="{FF2B5EF4-FFF2-40B4-BE49-F238E27FC236}">
                  <a16:creationId xmlns:a16="http://schemas.microsoft.com/office/drawing/2014/main" id="{8622DC75-DF2E-6F9A-78BA-3113ADE07027}"/>
                </a:ext>
              </a:extLst>
            </p:cNvPr>
            <p:cNvSpPr txBox="1"/>
            <p:nvPr/>
          </p:nvSpPr>
          <p:spPr>
            <a:xfrm>
              <a:off x="1828770" y="3842514"/>
              <a:ext cx="118078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00" dirty="0">
                  <a:latin typeface="PT Sans" panose="020B0503020203020204" pitchFamily="34" charset="-52"/>
                  <a:ea typeface="PT Sans" panose="020B0503020203020204" pitchFamily="34" charset="-52"/>
                </a:rPr>
                <a:t>Результаты</a:t>
              </a:r>
            </a:p>
          </p:txBody>
        </p:sp>
        <p:sp>
          <p:nvSpPr>
            <p:cNvPr id="282" name="TextBox 55">
              <a:extLst>
                <a:ext uri="{FF2B5EF4-FFF2-40B4-BE49-F238E27FC236}">
                  <a16:creationId xmlns:a16="http://schemas.microsoft.com/office/drawing/2014/main" id="{0F7834D3-A920-1592-9018-3D5EAE7072EE}"/>
                </a:ext>
              </a:extLst>
            </p:cNvPr>
            <p:cNvSpPr txBox="1"/>
            <p:nvPr/>
          </p:nvSpPr>
          <p:spPr>
            <a:xfrm>
              <a:off x="7591793" y="3081568"/>
              <a:ext cx="775115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PT Sans" panose="020B0503020203020204" pitchFamily="34" charset="-52"/>
                  <a:ea typeface="PT Sans" panose="020B0503020203020204" pitchFamily="34" charset="-52"/>
                </a:rPr>
                <a:t>Low-code</a:t>
              </a:r>
              <a:endParaRPr lang="ru-RU" sz="900" dirty="0">
                <a:latin typeface="PT Sans" panose="020B0503020203020204" pitchFamily="34" charset="-52"/>
                <a:ea typeface="PT Sans" panose="020B0503020203020204" pitchFamily="34" charset="-52"/>
              </a:endParaRPr>
            </a:p>
          </p:txBody>
        </p:sp>
        <p:cxnSp>
          <p:nvCxnSpPr>
            <p:cNvPr id="283" name="Прямая со стрелкой 282">
              <a:extLst>
                <a:ext uri="{FF2B5EF4-FFF2-40B4-BE49-F238E27FC236}">
                  <a16:creationId xmlns:a16="http://schemas.microsoft.com/office/drawing/2014/main" id="{615BD00A-AF54-872D-FFCB-7C7E9598F514}"/>
                </a:ext>
              </a:extLst>
            </p:cNvPr>
            <p:cNvCxnSpPr>
              <a:cxnSpLocks/>
            </p:cNvCxnSpPr>
            <p:nvPr/>
          </p:nvCxnSpPr>
          <p:spPr>
            <a:xfrm>
              <a:off x="7253345" y="2681085"/>
              <a:ext cx="222689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TextBox 58">
              <a:extLst>
                <a:ext uri="{FF2B5EF4-FFF2-40B4-BE49-F238E27FC236}">
                  <a16:creationId xmlns:a16="http://schemas.microsoft.com/office/drawing/2014/main" id="{644F0DEE-834F-176A-AE35-35226788E6D7}"/>
                </a:ext>
              </a:extLst>
            </p:cNvPr>
            <p:cNvSpPr txBox="1"/>
            <p:nvPr/>
          </p:nvSpPr>
          <p:spPr>
            <a:xfrm>
              <a:off x="6223195" y="3099187"/>
              <a:ext cx="1080045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00" dirty="0">
                  <a:latin typeface="PT Sans" panose="020B0503020203020204" pitchFamily="34" charset="-52"/>
                  <a:ea typeface="PT Sans" panose="020B0503020203020204" pitchFamily="34" charset="-52"/>
                </a:rPr>
                <a:t>Реестр моделей</a:t>
              </a:r>
            </a:p>
          </p:txBody>
        </p:sp>
        <p:sp>
          <p:nvSpPr>
            <p:cNvPr id="290" name="TextBox 61">
              <a:extLst>
                <a:ext uri="{FF2B5EF4-FFF2-40B4-BE49-F238E27FC236}">
                  <a16:creationId xmlns:a16="http://schemas.microsoft.com/office/drawing/2014/main" id="{92A60022-9ABA-205E-7AEE-079BAAD48A3D}"/>
                </a:ext>
              </a:extLst>
            </p:cNvPr>
            <p:cNvSpPr txBox="1"/>
            <p:nvPr/>
          </p:nvSpPr>
          <p:spPr>
            <a:xfrm>
              <a:off x="3583915" y="2409037"/>
              <a:ext cx="908185" cy="485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ru-RU" sz="900" dirty="0">
                  <a:latin typeface="PT Sans" panose="020B0503020203020204" pitchFamily="34" charset="-52"/>
                  <a:ea typeface="PT Sans" panose="020B0503020203020204" pitchFamily="34" charset="-52"/>
                </a:rPr>
                <a:t>Размеченные</a:t>
              </a:r>
            </a:p>
            <a:p>
              <a:pPr algn="ctr">
                <a:lnSpc>
                  <a:spcPct val="150000"/>
                </a:lnSpc>
              </a:pPr>
              <a:r>
                <a:rPr lang="ru-RU" sz="900" dirty="0">
                  <a:latin typeface="PT Sans" panose="020B0503020203020204" pitchFamily="34" charset="-52"/>
                  <a:ea typeface="PT Sans" panose="020B0503020203020204" pitchFamily="34" charset="-52"/>
                </a:rPr>
                <a:t>данные</a:t>
              </a:r>
            </a:p>
          </p:txBody>
        </p:sp>
        <p:pic>
          <p:nvPicPr>
            <p:cNvPr id="291" name="Рисунок 290">
              <a:extLst>
                <a:ext uri="{FF2B5EF4-FFF2-40B4-BE49-F238E27FC236}">
                  <a16:creationId xmlns:a16="http://schemas.microsoft.com/office/drawing/2014/main" id="{227C526B-FAB1-899B-839E-64BABE7D0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883068" y="2218374"/>
              <a:ext cx="677641" cy="438033"/>
            </a:xfrm>
            <a:prstGeom prst="rect">
              <a:avLst/>
            </a:prstGeom>
          </p:spPr>
        </p:pic>
        <p:sp>
          <p:nvSpPr>
            <p:cNvPr id="292" name="TextBox 67">
              <a:extLst>
                <a:ext uri="{FF2B5EF4-FFF2-40B4-BE49-F238E27FC236}">
                  <a16:creationId xmlns:a16="http://schemas.microsoft.com/office/drawing/2014/main" id="{F6574962-9156-F80A-7F4D-AC37854E6E07}"/>
                </a:ext>
              </a:extLst>
            </p:cNvPr>
            <p:cNvSpPr txBox="1"/>
            <p:nvPr/>
          </p:nvSpPr>
          <p:spPr>
            <a:xfrm>
              <a:off x="4590797" y="2757360"/>
              <a:ext cx="146249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Процессы</a:t>
              </a:r>
            </a:p>
          </p:txBody>
        </p:sp>
        <p:sp>
          <p:nvSpPr>
            <p:cNvPr id="293" name="Прямоугольник: скругленные углы 292">
              <a:extLst>
                <a:ext uri="{FF2B5EF4-FFF2-40B4-BE49-F238E27FC236}">
                  <a16:creationId xmlns:a16="http://schemas.microsoft.com/office/drawing/2014/main" id="{32141295-C0BD-D244-94A0-84F22FC239D9}"/>
                </a:ext>
              </a:extLst>
            </p:cNvPr>
            <p:cNvSpPr/>
            <p:nvPr/>
          </p:nvSpPr>
          <p:spPr>
            <a:xfrm>
              <a:off x="6358768" y="2055850"/>
              <a:ext cx="812680" cy="998129"/>
            </a:xfrm>
            <a:prstGeom prst="roundRect">
              <a:avLst>
                <a:gd name="adj" fmla="val 9447"/>
              </a:avLst>
            </a:prstGeom>
            <a:solidFill>
              <a:srgbClr val="3A77B2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294" name="Прямоугольник: скругленные углы 293">
              <a:extLst>
                <a:ext uri="{FF2B5EF4-FFF2-40B4-BE49-F238E27FC236}">
                  <a16:creationId xmlns:a16="http://schemas.microsoft.com/office/drawing/2014/main" id="{E59A8DB9-60AB-B041-1203-FE7F5263AE62}"/>
                </a:ext>
              </a:extLst>
            </p:cNvPr>
            <p:cNvSpPr/>
            <p:nvPr/>
          </p:nvSpPr>
          <p:spPr>
            <a:xfrm>
              <a:off x="7561679" y="2055850"/>
              <a:ext cx="812680" cy="998129"/>
            </a:xfrm>
            <a:prstGeom prst="roundRect">
              <a:avLst>
                <a:gd name="adj" fmla="val 9447"/>
              </a:avLst>
            </a:prstGeom>
            <a:solidFill>
              <a:srgbClr val="3A77B2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295" name="Рисунок 294">
              <a:extLst>
                <a:ext uri="{FF2B5EF4-FFF2-40B4-BE49-F238E27FC236}">
                  <a16:creationId xmlns:a16="http://schemas.microsoft.com/office/drawing/2014/main" id="{B44F512E-BC58-F22C-BCD4-EB8B52811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423909" y="2129551"/>
              <a:ext cx="678617" cy="847051"/>
            </a:xfrm>
            <a:prstGeom prst="rect">
              <a:avLst/>
            </a:prstGeom>
          </p:spPr>
        </p:pic>
        <p:pic>
          <p:nvPicPr>
            <p:cNvPr id="296" name="Рисунок 295">
              <a:extLst>
                <a:ext uri="{FF2B5EF4-FFF2-40B4-BE49-F238E27FC236}">
                  <a16:creationId xmlns:a16="http://schemas.microsoft.com/office/drawing/2014/main" id="{A803AA2D-FE4C-0BA6-4F3C-CC0500452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643648" y="2132984"/>
              <a:ext cx="654453" cy="847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139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5354</TotalTime>
  <Words>1753</Words>
  <Application>Microsoft Macintosh PowerPoint</Application>
  <PresentationFormat>Экран (16:9)</PresentationFormat>
  <Paragraphs>412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Arial</vt:lpstr>
      <vt:lpstr>Calibri</vt:lpstr>
      <vt:lpstr>Courier New</vt:lpstr>
      <vt:lpstr>Gill Sans</vt:lpstr>
      <vt:lpstr>Montserrat</vt:lpstr>
      <vt:lpstr>Montserrat Bold</vt:lpstr>
      <vt:lpstr>PT Root UI</vt:lpstr>
      <vt:lpstr>PT Sans</vt:lpstr>
      <vt:lpstr>Segoe UI Light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Основа ИСП РАН – постоянно развивающаяся научная школа</vt:lpstr>
      <vt:lpstr>Тренд на применение искусственного интеллекта в медицине и здравоохранении</vt:lpstr>
      <vt:lpstr>Цифровая трансформация медицины</vt:lpstr>
      <vt:lpstr>Цифровая трансформация медицины</vt:lpstr>
      <vt:lpstr>Научный центр мирового уровня «Цифровой биодизайн и персонализированное здравоохранение»</vt:lpstr>
      <vt:lpstr>Презентация PowerPoint</vt:lpstr>
      <vt:lpstr>Структурная схема Платформы НЦМУ</vt:lpstr>
      <vt:lpstr>Техническая часть: жизненный цикл модели ИИ</vt:lpstr>
      <vt:lpstr>Применяемые технологии: Open source + технологии ИСП РАН</vt:lpstr>
      <vt:lpstr>Опытная эксплуатация Платформы НЦМУ</vt:lpstr>
      <vt:lpstr>Опытная эксплуатация Платформы НЦМУ</vt:lpstr>
      <vt:lpstr>Анализ ЭКГ</vt:lpstr>
      <vt:lpstr>Анализ ЭКГ</vt:lpstr>
      <vt:lpstr>Анализ ЭКГ</vt:lpstr>
      <vt:lpstr>Анализ одноканальных ЭКГ</vt:lpstr>
      <vt:lpstr>Задача раннего обнаружения меланомы</vt:lpstr>
      <vt:lpstr>Сервис обнаружения меланомы</vt:lpstr>
      <vt:lpstr>Сервис обнаружения меланомы</vt:lpstr>
      <vt:lpstr>Совместные работы с Институтом психологии РАН</vt:lpstr>
      <vt:lpstr>Наши ежегодные конференции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refugee</dc:creator>
  <dc:description/>
  <cp:lastModifiedBy>Microsoft Office User</cp:lastModifiedBy>
  <cp:revision>78</cp:revision>
  <dcterms:modified xsi:type="dcterms:W3CDTF">2024-12-10T05:29:25Z</dcterms:modified>
  <dc:language>ru-RU</dc:language>
</cp:coreProperties>
</file>